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1" r:id="rId4"/>
    <p:sldMasterId id="2147483674" r:id="rId5"/>
    <p:sldMasterId id="214748368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</p:sldIdLst>
  <p:sldSz cy="6858000" cx="9144000"/>
  <p:notesSz cx="6858000" cy="9144000"/>
  <p:embeddedFontLst>
    <p:embeddedFont>
      <p:font typeface="Corbel"/>
      <p:regular r:id="rId93"/>
      <p:bold r:id="rId94"/>
      <p:italic r:id="rId95"/>
      <p:boldItalic r:id="rId9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97" roundtripDataSignature="AMtx7mjk7Nv8AAO6DG/j8OMGXneTx7xr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95" Type="http://schemas.openxmlformats.org/officeDocument/2006/relationships/font" Target="fonts/Corbel-italic.fntdata"/><Relationship Id="rId94" Type="http://schemas.openxmlformats.org/officeDocument/2006/relationships/font" Target="fonts/Corbel-bold.fntdata"/><Relationship Id="rId97" Type="http://customschemas.google.com/relationships/presentationmetadata" Target="metadata"/><Relationship Id="rId96" Type="http://schemas.openxmlformats.org/officeDocument/2006/relationships/font" Target="fonts/Corbel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91" Type="http://schemas.openxmlformats.org/officeDocument/2006/relationships/slide" Target="slides/slide84.xml"/><Relationship Id="rId90" Type="http://schemas.openxmlformats.org/officeDocument/2006/relationships/slide" Target="slides/slide83.xml"/><Relationship Id="rId93" Type="http://schemas.openxmlformats.org/officeDocument/2006/relationships/font" Target="fonts/Corbel-regular.fntdata"/><Relationship Id="rId92" Type="http://schemas.openxmlformats.org/officeDocument/2006/relationships/slide" Target="slides/slide8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84" Type="http://schemas.openxmlformats.org/officeDocument/2006/relationships/slide" Target="slides/slide77.xml"/><Relationship Id="rId83" Type="http://schemas.openxmlformats.org/officeDocument/2006/relationships/slide" Target="slides/slide76.xml"/><Relationship Id="rId86" Type="http://schemas.openxmlformats.org/officeDocument/2006/relationships/slide" Target="slides/slide79.xml"/><Relationship Id="rId85" Type="http://schemas.openxmlformats.org/officeDocument/2006/relationships/slide" Target="slides/slide78.xml"/><Relationship Id="rId88" Type="http://schemas.openxmlformats.org/officeDocument/2006/relationships/slide" Target="slides/slide81.xml"/><Relationship Id="rId87" Type="http://schemas.openxmlformats.org/officeDocument/2006/relationships/slide" Target="slides/slide80.xml"/><Relationship Id="rId89" Type="http://schemas.openxmlformats.org/officeDocument/2006/relationships/slide" Target="slides/slide82.xml"/><Relationship Id="rId80" Type="http://schemas.openxmlformats.org/officeDocument/2006/relationships/slide" Target="slides/slide73.xml"/><Relationship Id="rId82" Type="http://schemas.openxmlformats.org/officeDocument/2006/relationships/slide" Target="slides/slide75.xml"/><Relationship Id="rId81" Type="http://schemas.openxmlformats.org/officeDocument/2006/relationships/slide" Target="slides/slide74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75" Type="http://schemas.openxmlformats.org/officeDocument/2006/relationships/slide" Target="slides/slide68.xml"/><Relationship Id="rId74" Type="http://schemas.openxmlformats.org/officeDocument/2006/relationships/slide" Target="slides/slide67.xml"/><Relationship Id="rId77" Type="http://schemas.openxmlformats.org/officeDocument/2006/relationships/slide" Target="slides/slide70.xml"/><Relationship Id="rId76" Type="http://schemas.openxmlformats.org/officeDocument/2006/relationships/slide" Target="slides/slide69.xml"/><Relationship Id="rId79" Type="http://schemas.openxmlformats.org/officeDocument/2006/relationships/slide" Target="slides/slide72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66" Type="http://schemas.openxmlformats.org/officeDocument/2006/relationships/slide" Target="slides/slide59.xml"/><Relationship Id="rId65" Type="http://schemas.openxmlformats.org/officeDocument/2006/relationships/slide" Target="slides/slide58.xml"/><Relationship Id="rId68" Type="http://schemas.openxmlformats.org/officeDocument/2006/relationships/slide" Target="slides/slide61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69" Type="http://schemas.openxmlformats.org/officeDocument/2006/relationships/slide" Target="slides/slide6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55" Type="http://schemas.openxmlformats.org/officeDocument/2006/relationships/slide" Target="slides/slide48.xml"/><Relationship Id="rId54" Type="http://schemas.openxmlformats.org/officeDocument/2006/relationships/slide" Target="slides/slide47.xml"/><Relationship Id="rId57" Type="http://schemas.openxmlformats.org/officeDocument/2006/relationships/slide" Target="slides/slide50.xml"/><Relationship Id="rId56" Type="http://schemas.openxmlformats.org/officeDocument/2006/relationships/slide" Target="slides/slide49.xml"/><Relationship Id="rId59" Type="http://schemas.openxmlformats.org/officeDocument/2006/relationships/slide" Target="slides/slide52.xml"/><Relationship Id="rId58" Type="http://schemas.openxmlformats.org/officeDocument/2006/relationships/slide" Target="slides/slide51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4.png>
</file>

<file path=ppt/media/image125.png>
</file>

<file path=ppt/media/image126.png>
</file>

<file path=ppt/media/image127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Mário</a:t>
            </a:r>
            <a:endParaRPr/>
          </a:p>
        </p:txBody>
      </p:sp>
      <p:sp>
        <p:nvSpPr>
          <p:cNvPr id="237" name="Google Shape;23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e4c3c55d04_12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2e4c3c55d04_1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Luiz - Dizer aqui que estão os registos intermediários e explicar a cena de a saída da memória passar à frente o register file intermédio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e4c3c55d04_12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g2e4c3c55d04_1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Luiz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e4c3c55d04_12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g2e4c3c55d04_1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Mário/Alfredo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e4c3c55d04_12_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2e4c3c55d04_12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Mário/Alfredo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e4c3c55d04_7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g2e4c3c55d04_7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Mário / Alfredo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e4d922c0c6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g2e4d922c0c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Marcelo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e4c3c55d04_7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3" name="Google Shape;353;g2e4c3c55d04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Marcelo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e4ab20fb12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0" name="Google Shape;360;g2e4ab20fb12_2_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e4d922c0c6_10_3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g2e4d922c0c6_1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Manel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e4d922c0c6_0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g2e4d922c0c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Manel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e4d922c0c6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g2e4d922c0c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Manel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e4d922c0c6_0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g2e4d922c0c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Manel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e4d922c0c6_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g2e4d922c0c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Marcelo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e4c3c55d04_7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g2e4c3c55d04_7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Marcelo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e4d922c0c6_4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g2e4d922c0c6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Marcelo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e4d922c0c6_4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g2e4d922c0c6_4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e4c3c55d04_7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g2e4c3c55d04_7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e4ab20fb12_2_2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5" name="Google Shape;435;g2e4ab20fb12_2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e4c3c55d04_7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g2e4c3c55d04_7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e4ab20fb12_2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53" name="Google Shape;453;g2e4ab20fb12_2_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e4ab20fb1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3" name="Google Shape;253;g2e4ab20fb12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e4c3c55d04_21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0" name="Google Shape;460;g2e4c3c55d04_2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e4c3c55d04_21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g2e4c3c55d04_2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e4c3c55d04_21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0" name="Google Shape;480;g2e4c3c55d04_2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e4c3c55d04_21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2" name="Google Shape;492;g2e4c3c55d04_2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e4c3c55d04_21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1" name="Google Shape;501;g2e4c3c55d04_2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e4c3c55d04_21_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1" name="Google Shape;511;g2e4c3c55d04_2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e4c3c55d04_21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9" name="Google Shape;519;g2e4c3c55d04_2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e4c3c55d04_21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0" name="Google Shape;530;g2e4c3c55d04_2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e4c3c55d04_21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1" name="Google Shape;541;g2e4c3c55d04_2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e4c3c55d04_21_1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9" name="Google Shape;549;g2e4c3c55d04_2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e4d922c0c6_10_3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2e4d922c0c6_1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Mário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e4c3c55d04_21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8" name="Google Shape;558;g2e4c3c55d04_2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	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e4c3c55d04_21_1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7" name="Google Shape;567;g2e4c3c55d04_21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Mário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2e4ab20fb12_2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78" name="Google Shape;578;g2e4ab20fb12_2_2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e4d922c0c6_1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5" name="Google Shape;585;g2e4d922c0c6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e4d922c0c6_1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g2e4d922c0c6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2e4d922c0c6_8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4" name="Google Shape;604;g2e4d922c0c6_8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e4d922c0c6_8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3" name="Google Shape;613;g2e4d922c0c6_8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8f842393b6_2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2" name="Google Shape;622;g28f842393b6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</a:t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e4d922c0c6_1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1" name="Google Shape;631;g2e4d922c0c6_1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e4d922c0c6_1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0" name="Google Shape;640;g2e4d922c0c6_1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e4c3c55d04_7_1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g2e4c3c55d04_7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Luiz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2e4d922c0c6_1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1" name="Google Shape;651;g2e4d922c0c6_1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Alfredo/Mário</a:t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e4d922c0c6_1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0" name="Google Shape;660;g2e4d922c0c6_1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 / Mário</a:t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e4d922c0c6_10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8" name="Google Shape;668;g2e4d922c0c6_1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 /Mário</a:t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2e4d922c0c6_10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5" name="Google Shape;675;g2e4d922c0c6_1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 / Mário</a:t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e4d922c0c6_10_1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3" name="Google Shape;683;g2e4d922c0c6_1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Allfredo / Mário</a:t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2e4d922c0c6_10_1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0" name="Google Shape;690;g2e4d922c0c6_1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Alfredo / Mário</a:t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e4d922c0c6_10_7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7" name="Google Shape;697;g2e4d922c0c6_1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Zé</a:t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2e4d922c0c6_10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4" name="Google Shape;704;g2e4d922c0c6_1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Zé</a:t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2e4c3c55d04_7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0" name="Google Shape;710;g2e4c3c55d04_7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Zé</a:t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2e4c3c55d04_7_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7" name="Google Shape;717;g2e4c3c55d04_7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Zé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e4c3c55d04_12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g2e4c3c55d04_1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Luiz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2e4d922c0c6_10_2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6" name="Google Shape;726;g2e4d922c0c6_1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Zé</a:t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2e4d922c0c6_10_2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3" name="Google Shape;733;g2e4d922c0c6_1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Zé</a:t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2e4d922c0c6_10_2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0" name="Google Shape;740;g2e4d922c0c6_1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Zé</a:t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2e4d922c0c6_10_2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9" name="Google Shape;749;g2e4d922c0c6_1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Leal</a:t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2e4d922c0c6_10_2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8" name="Google Shape;758;g2e4d922c0c6_1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Leal</a:t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2e4d922c0c6_10_2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9" name="Google Shape;769;g2e4d922c0c6_1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Leal</a:t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2e4d922c0c6_10_2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4" name="Google Shape;784;g2e4d922c0c6_1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2e4d922c0c6_10_2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3" name="Google Shape;793;g2e4d922c0c6_1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2e505e46ad4_85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0" name="Google Shape;800;g2e505e46ad4_8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Roberto</a:t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2e4d922c0c6_4_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8" name="Google Shape;808;g2e4d922c0c6_4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Mário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e4c3c55d04_7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2e4c3c55d04_7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Luiz</a:t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2e4d922c0c6_4_1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5" name="Google Shape;815;g2e4d922c0c6_4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Mario</a:t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2e4d922c0c6_4_1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3" name="Google Shape;823;g2e4d922c0c6_4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Mário</a:t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2e4d922c0c6_4_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1" name="Google Shape;831;g2e4d922c0c6_4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Marcelo</a:t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2e4c3c55d04_7_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1" name="Google Shape;841;g2e4c3c55d04_7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Marcelo</a:t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2e4d922c0c6_4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8" name="Google Shape;848;g2e4d922c0c6_4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Marcelo</a:t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2e4d922c0c6_4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7" name="Google Shape;857;g2e4d922c0c6_4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Marcelo</a:t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2e4c3c55d04_7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8" name="Google Shape;868;g2e4c3c55d04_7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Marcelo</a:t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2e4c3c55d04_17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5" name="Google Shape;875;g2e4c3c55d04_17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Leal</a:t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2e4c3c55d04_17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2" name="Google Shape;882;g2e4c3c55d04_17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Leal</a:t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2e4c3c55d04_17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0" name="Google Shape;890;g2e4c3c55d04_17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Manel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e4c3c55d04_7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g2e4c3c55d04_7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Luiz</a:t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2e4d922c0c6_16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1" name="Google Shape;901;g2e4d922c0c6_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Manel</a:t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2e4d922c0c6_16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0" name="Google Shape;910;g2e4d922c0c6_16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Manel</a:t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2e4c3c55d04_17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7" name="Google Shape;917;g2e4c3c55d04_17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Leal</a:t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2e4c3c55d04_17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5" name="Google Shape;925;g2e4c3c55d04_17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Leal</a:t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2e4c3c55d04_7_1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3" name="Google Shape;933;g2e4c3c55d04_7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Leal/</a:t>
            </a:r>
            <a:r>
              <a:rPr lang="en-US">
                <a:solidFill>
                  <a:schemeClr val="dk1"/>
                </a:solidFill>
              </a:rPr>
              <a:t>Manel</a:t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2e4ab20fb12_2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0" name="Google Shape;940;g2e4ab20fb12_2_8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e4c3c55d04_12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2e4c3c55d04_1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Luiz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6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6"/>
          <p:cNvSpPr txBox="1"/>
          <p:nvPr>
            <p:ph idx="1" type="subTitle"/>
          </p:nvPr>
        </p:nvSpPr>
        <p:spPr>
          <a:xfrm>
            <a:off x="1295280" y="1340640"/>
            <a:ext cx="75970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7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" type="body"/>
          </p:nvPr>
        </p:nvSpPr>
        <p:spPr>
          <a:xfrm>
            <a:off x="1295280" y="1340640"/>
            <a:ext cx="75970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2" type="body"/>
          </p:nvPr>
        </p:nvSpPr>
        <p:spPr>
          <a:xfrm>
            <a:off x="1295280" y="4048920"/>
            <a:ext cx="75970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" type="body"/>
          </p:nvPr>
        </p:nvSpPr>
        <p:spPr>
          <a:xfrm>
            <a:off x="129528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2" type="body"/>
          </p:nvPr>
        </p:nvSpPr>
        <p:spPr>
          <a:xfrm>
            <a:off x="518832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3" type="body"/>
          </p:nvPr>
        </p:nvSpPr>
        <p:spPr>
          <a:xfrm>
            <a:off x="1295280" y="404892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idx="4" type="body"/>
          </p:nvPr>
        </p:nvSpPr>
        <p:spPr>
          <a:xfrm>
            <a:off x="5188320" y="404892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9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9"/>
          <p:cNvSpPr txBox="1"/>
          <p:nvPr>
            <p:ph idx="1" type="body"/>
          </p:nvPr>
        </p:nvSpPr>
        <p:spPr>
          <a:xfrm>
            <a:off x="1295280" y="134064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2" type="body"/>
          </p:nvPr>
        </p:nvSpPr>
        <p:spPr>
          <a:xfrm>
            <a:off x="3863880" y="134064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3" type="body"/>
          </p:nvPr>
        </p:nvSpPr>
        <p:spPr>
          <a:xfrm>
            <a:off x="6432480" y="134064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9"/>
          <p:cNvSpPr txBox="1"/>
          <p:nvPr>
            <p:ph idx="4" type="body"/>
          </p:nvPr>
        </p:nvSpPr>
        <p:spPr>
          <a:xfrm>
            <a:off x="1295280" y="404892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9"/>
          <p:cNvSpPr txBox="1"/>
          <p:nvPr>
            <p:ph idx="5" type="body"/>
          </p:nvPr>
        </p:nvSpPr>
        <p:spPr>
          <a:xfrm>
            <a:off x="3863880" y="404892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6" type="body"/>
          </p:nvPr>
        </p:nvSpPr>
        <p:spPr>
          <a:xfrm>
            <a:off x="6432480" y="404892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subTitle"/>
          </p:nvPr>
        </p:nvSpPr>
        <p:spPr>
          <a:xfrm>
            <a:off x="1295280" y="1340640"/>
            <a:ext cx="75970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" type="body"/>
          </p:nvPr>
        </p:nvSpPr>
        <p:spPr>
          <a:xfrm>
            <a:off x="1295280" y="1340640"/>
            <a:ext cx="75970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2"/>
          <p:cNvSpPr txBox="1"/>
          <p:nvPr>
            <p:ph idx="1" type="body"/>
          </p:nvPr>
        </p:nvSpPr>
        <p:spPr>
          <a:xfrm>
            <a:off x="1295280" y="1340640"/>
            <a:ext cx="37072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2" type="body"/>
          </p:nvPr>
        </p:nvSpPr>
        <p:spPr>
          <a:xfrm>
            <a:off x="5188320" y="1340640"/>
            <a:ext cx="37072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4"/>
          <p:cNvSpPr txBox="1"/>
          <p:nvPr>
            <p:ph idx="1" type="subTitle"/>
          </p:nvPr>
        </p:nvSpPr>
        <p:spPr>
          <a:xfrm>
            <a:off x="2483640" y="0"/>
            <a:ext cx="4680000" cy="554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5"/>
          <p:cNvSpPr txBox="1"/>
          <p:nvPr>
            <p:ph idx="1" type="body"/>
          </p:nvPr>
        </p:nvSpPr>
        <p:spPr>
          <a:xfrm>
            <a:off x="129528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5"/>
          <p:cNvSpPr txBox="1"/>
          <p:nvPr>
            <p:ph idx="2" type="body"/>
          </p:nvPr>
        </p:nvSpPr>
        <p:spPr>
          <a:xfrm>
            <a:off x="5188320" y="1340640"/>
            <a:ext cx="37072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5"/>
          <p:cNvSpPr txBox="1"/>
          <p:nvPr>
            <p:ph idx="3" type="body"/>
          </p:nvPr>
        </p:nvSpPr>
        <p:spPr>
          <a:xfrm>
            <a:off x="1295280" y="404892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6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6"/>
          <p:cNvSpPr txBox="1"/>
          <p:nvPr>
            <p:ph idx="1" type="body"/>
          </p:nvPr>
        </p:nvSpPr>
        <p:spPr>
          <a:xfrm>
            <a:off x="1295280" y="1340640"/>
            <a:ext cx="37072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6"/>
          <p:cNvSpPr txBox="1"/>
          <p:nvPr>
            <p:ph idx="2" type="body"/>
          </p:nvPr>
        </p:nvSpPr>
        <p:spPr>
          <a:xfrm>
            <a:off x="518832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6"/>
          <p:cNvSpPr txBox="1"/>
          <p:nvPr>
            <p:ph idx="3" type="body"/>
          </p:nvPr>
        </p:nvSpPr>
        <p:spPr>
          <a:xfrm>
            <a:off x="5188320" y="404892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7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7"/>
          <p:cNvSpPr txBox="1"/>
          <p:nvPr>
            <p:ph idx="1" type="body"/>
          </p:nvPr>
        </p:nvSpPr>
        <p:spPr>
          <a:xfrm>
            <a:off x="129528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7"/>
          <p:cNvSpPr txBox="1"/>
          <p:nvPr>
            <p:ph idx="2" type="body"/>
          </p:nvPr>
        </p:nvSpPr>
        <p:spPr>
          <a:xfrm>
            <a:off x="518832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7"/>
          <p:cNvSpPr txBox="1"/>
          <p:nvPr>
            <p:ph idx="3" type="body"/>
          </p:nvPr>
        </p:nvSpPr>
        <p:spPr>
          <a:xfrm>
            <a:off x="1295280" y="4048920"/>
            <a:ext cx="75970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8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8"/>
          <p:cNvSpPr txBox="1"/>
          <p:nvPr>
            <p:ph idx="1" type="body"/>
          </p:nvPr>
        </p:nvSpPr>
        <p:spPr>
          <a:xfrm>
            <a:off x="1295280" y="1340640"/>
            <a:ext cx="75970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8"/>
          <p:cNvSpPr txBox="1"/>
          <p:nvPr>
            <p:ph idx="2" type="body"/>
          </p:nvPr>
        </p:nvSpPr>
        <p:spPr>
          <a:xfrm>
            <a:off x="1295280" y="4048920"/>
            <a:ext cx="75970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9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9"/>
          <p:cNvSpPr txBox="1"/>
          <p:nvPr>
            <p:ph idx="1" type="body"/>
          </p:nvPr>
        </p:nvSpPr>
        <p:spPr>
          <a:xfrm>
            <a:off x="129528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9"/>
          <p:cNvSpPr txBox="1"/>
          <p:nvPr>
            <p:ph idx="2" type="body"/>
          </p:nvPr>
        </p:nvSpPr>
        <p:spPr>
          <a:xfrm>
            <a:off x="518832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9"/>
          <p:cNvSpPr txBox="1"/>
          <p:nvPr>
            <p:ph idx="3" type="body"/>
          </p:nvPr>
        </p:nvSpPr>
        <p:spPr>
          <a:xfrm>
            <a:off x="1295280" y="404892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9"/>
          <p:cNvSpPr txBox="1"/>
          <p:nvPr>
            <p:ph idx="4" type="body"/>
          </p:nvPr>
        </p:nvSpPr>
        <p:spPr>
          <a:xfrm>
            <a:off x="5188320" y="404892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0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30"/>
          <p:cNvSpPr txBox="1"/>
          <p:nvPr>
            <p:ph idx="1" type="body"/>
          </p:nvPr>
        </p:nvSpPr>
        <p:spPr>
          <a:xfrm>
            <a:off x="1295280" y="134064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0"/>
          <p:cNvSpPr txBox="1"/>
          <p:nvPr>
            <p:ph idx="2" type="body"/>
          </p:nvPr>
        </p:nvSpPr>
        <p:spPr>
          <a:xfrm>
            <a:off x="3863880" y="134064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0"/>
          <p:cNvSpPr txBox="1"/>
          <p:nvPr>
            <p:ph idx="3" type="body"/>
          </p:nvPr>
        </p:nvSpPr>
        <p:spPr>
          <a:xfrm>
            <a:off x="6432480" y="134064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0"/>
          <p:cNvSpPr txBox="1"/>
          <p:nvPr>
            <p:ph idx="4" type="body"/>
          </p:nvPr>
        </p:nvSpPr>
        <p:spPr>
          <a:xfrm>
            <a:off x="1295280" y="404892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30"/>
          <p:cNvSpPr txBox="1"/>
          <p:nvPr>
            <p:ph idx="5" type="body"/>
          </p:nvPr>
        </p:nvSpPr>
        <p:spPr>
          <a:xfrm>
            <a:off x="3863880" y="404892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30"/>
          <p:cNvSpPr txBox="1"/>
          <p:nvPr>
            <p:ph idx="6" type="body"/>
          </p:nvPr>
        </p:nvSpPr>
        <p:spPr>
          <a:xfrm>
            <a:off x="6432480" y="4048920"/>
            <a:ext cx="244584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e4ab20fb12_2_229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g2e4ab20fb12_2_229"/>
          <p:cNvSpPr txBox="1"/>
          <p:nvPr>
            <p:ph idx="1" type="subTitle"/>
          </p:nvPr>
        </p:nvSpPr>
        <p:spPr>
          <a:xfrm>
            <a:off x="1295280" y="1340640"/>
            <a:ext cx="75972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e4ab20fb12_2_232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g2e4ab20fb12_2_232"/>
          <p:cNvSpPr txBox="1"/>
          <p:nvPr>
            <p:ph idx="1" type="body"/>
          </p:nvPr>
        </p:nvSpPr>
        <p:spPr>
          <a:xfrm>
            <a:off x="1295280" y="1340640"/>
            <a:ext cx="75972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4ab20fb12_2_235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g2e4ab20fb12_2_235"/>
          <p:cNvSpPr txBox="1"/>
          <p:nvPr>
            <p:ph idx="1" type="body"/>
          </p:nvPr>
        </p:nvSpPr>
        <p:spPr>
          <a:xfrm>
            <a:off x="1295280" y="1340640"/>
            <a:ext cx="37074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g2e4ab20fb12_2_235"/>
          <p:cNvSpPr txBox="1"/>
          <p:nvPr>
            <p:ph idx="2" type="body"/>
          </p:nvPr>
        </p:nvSpPr>
        <p:spPr>
          <a:xfrm>
            <a:off x="5188320" y="1340640"/>
            <a:ext cx="37074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e4ab20fb12_2_239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0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" type="body"/>
          </p:nvPr>
        </p:nvSpPr>
        <p:spPr>
          <a:xfrm>
            <a:off x="1295280" y="1340640"/>
            <a:ext cx="75970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e4ab20fb12_2_241"/>
          <p:cNvSpPr txBox="1"/>
          <p:nvPr>
            <p:ph idx="1" type="subTitle"/>
          </p:nvPr>
        </p:nvSpPr>
        <p:spPr>
          <a:xfrm>
            <a:off x="2483640" y="0"/>
            <a:ext cx="4680000" cy="55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e4ab20fb12_2_243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g2e4ab20fb12_2_243"/>
          <p:cNvSpPr txBox="1"/>
          <p:nvPr>
            <p:ph idx="1" type="body"/>
          </p:nvPr>
        </p:nvSpPr>
        <p:spPr>
          <a:xfrm>
            <a:off x="129528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g2e4ab20fb12_2_243"/>
          <p:cNvSpPr txBox="1"/>
          <p:nvPr>
            <p:ph idx="2" type="body"/>
          </p:nvPr>
        </p:nvSpPr>
        <p:spPr>
          <a:xfrm>
            <a:off x="5188320" y="1340640"/>
            <a:ext cx="37074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g2e4ab20fb12_2_243"/>
          <p:cNvSpPr txBox="1"/>
          <p:nvPr>
            <p:ph idx="3" type="body"/>
          </p:nvPr>
        </p:nvSpPr>
        <p:spPr>
          <a:xfrm>
            <a:off x="1295280" y="404892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e4ab20fb12_2_248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g2e4ab20fb12_2_248"/>
          <p:cNvSpPr txBox="1"/>
          <p:nvPr>
            <p:ph idx="1" type="body"/>
          </p:nvPr>
        </p:nvSpPr>
        <p:spPr>
          <a:xfrm>
            <a:off x="1295280" y="1340640"/>
            <a:ext cx="37074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g2e4ab20fb12_2_248"/>
          <p:cNvSpPr txBox="1"/>
          <p:nvPr>
            <p:ph idx="2" type="body"/>
          </p:nvPr>
        </p:nvSpPr>
        <p:spPr>
          <a:xfrm>
            <a:off x="518832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g2e4ab20fb12_2_248"/>
          <p:cNvSpPr txBox="1"/>
          <p:nvPr>
            <p:ph idx="3" type="body"/>
          </p:nvPr>
        </p:nvSpPr>
        <p:spPr>
          <a:xfrm>
            <a:off x="5188320" y="404892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e4ab20fb12_2_253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g2e4ab20fb12_2_253"/>
          <p:cNvSpPr txBox="1"/>
          <p:nvPr>
            <p:ph idx="1" type="body"/>
          </p:nvPr>
        </p:nvSpPr>
        <p:spPr>
          <a:xfrm>
            <a:off x="129528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g2e4ab20fb12_2_253"/>
          <p:cNvSpPr txBox="1"/>
          <p:nvPr>
            <p:ph idx="2" type="body"/>
          </p:nvPr>
        </p:nvSpPr>
        <p:spPr>
          <a:xfrm>
            <a:off x="518832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g2e4ab20fb12_2_253"/>
          <p:cNvSpPr txBox="1"/>
          <p:nvPr>
            <p:ph idx="3" type="body"/>
          </p:nvPr>
        </p:nvSpPr>
        <p:spPr>
          <a:xfrm>
            <a:off x="1295280" y="4048920"/>
            <a:ext cx="75972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e4ab20fb12_2_258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g2e4ab20fb12_2_258"/>
          <p:cNvSpPr txBox="1"/>
          <p:nvPr>
            <p:ph idx="1" type="body"/>
          </p:nvPr>
        </p:nvSpPr>
        <p:spPr>
          <a:xfrm>
            <a:off x="1295280" y="1340640"/>
            <a:ext cx="75972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g2e4ab20fb12_2_258"/>
          <p:cNvSpPr txBox="1"/>
          <p:nvPr>
            <p:ph idx="2" type="body"/>
          </p:nvPr>
        </p:nvSpPr>
        <p:spPr>
          <a:xfrm>
            <a:off x="1295280" y="4048920"/>
            <a:ext cx="75972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e4ab20fb12_2_262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g2e4ab20fb12_2_262"/>
          <p:cNvSpPr txBox="1"/>
          <p:nvPr>
            <p:ph idx="1" type="body"/>
          </p:nvPr>
        </p:nvSpPr>
        <p:spPr>
          <a:xfrm>
            <a:off x="129528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g2e4ab20fb12_2_262"/>
          <p:cNvSpPr txBox="1"/>
          <p:nvPr>
            <p:ph idx="2" type="body"/>
          </p:nvPr>
        </p:nvSpPr>
        <p:spPr>
          <a:xfrm>
            <a:off x="518832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g2e4ab20fb12_2_262"/>
          <p:cNvSpPr txBox="1"/>
          <p:nvPr>
            <p:ph idx="3" type="body"/>
          </p:nvPr>
        </p:nvSpPr>
        <p:spPr>
          <a:xfrm>
            <a:off x="1295280" y="404892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g2e4ab20fb12_2_262"/>
          <p:cNvSpPr txBox="1"/>
          <p:nvPr>
            <p:ph idx="4" type="body"/>
          </p:nvPr>
        </p:nvSpPr>
        <p:spPr>
          <a:xfrm>
            <a:off x="5188320" y="404892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e4ab20fb12_2_268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g2e4ab20fb12_2_268"/>
          <p:cNvSpPr txBox="1"/>
          <p:nvPr>
            <p:ph idx="1" type="body"/>
          </p:nvPr>
        </p:nvSpPr>
        <p:spPr>
          <a:xfrm>
            <a:off x="1295280" y="134064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g2e4ab20fb12_2_268"/>
          <p:cNvSpPr txBox="1"/>
          <p:nvPr>
            <p:ph idx="2" type="body"/>
          </p:nvPr>
        </p:nvSpPr>
        <p:spPr>
          <a:xfrm>
            <a:off x="3863880" y="134064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g2e4ab20fb12_2_268"/>
          <p:cNvSpPr txBox="1"/>
          <p:nvPr>
            <p:ph idx="3" type="body"/>
          </p:nvPr>
        </p:nvSpPr>
        <p:spPr>
          <a:xfrm>
            <a:off x="6432480" y="134064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g2e4ab20fb12_2_268"/>
          <p:cNvSpPr txBox="1"/>
          <p:nvPr>
            <p:ph idx="4" type="body"/>
          </p:nvPr>
        </p:nvSpPr>
        <p:spPr>
          <a:xfrm>
            <a:off x="1295280" y="404892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g2e4ab20fb12_2_268"/>
          <p:cNvSpPr txBox="1"/>
          <p:nvPr>
            <p:ph idx="5" type="body"/>
          </p:nvPr>
        </p:nvSpPr>
        <p:spPr>
          <a:xfrm>
            <a:off x="3863880" y="404892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g2e4ab20fb12_2_268"/>
          <p:cNvSpPr txBox="1"/>
          <p:nvPr>
            <p:ph idx="6" type="body"/>
          </p:nvPr>
        </p:nvSpPr>
        <p:spPr>
          <a:xfrm>
            <a:off x="6432480" y="404892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e4c3c55d04_17_10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g2e4c3c55d04_17_10"/>
          <p:cNvSpPr txBox="1"/>
          <p:nvPr>
            <p:ph idx="1" type="subTitle"/>
          </p:nvPr>
        </p:nvSpPr>
        <p:spPr>
          <a:xfrm>
            <a:off x="1295280" y="1340640"/>
            <a:ext cx="75972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e4c3c55d04_17_13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g2e4c3c55d04_17_13"/>
          <p:cNvSpPr txBox="1"/>
          <p:nvPr>
            <p:ph idx="1" type="body"/>
          </p:nvPr>
        </p:nvSpPr>
        <p:spPr>
          <a:xfrm>
            <a:off x="1295280" y="1340640"/>
            <a:ext cx="75972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" type="body"/>
          </p:nvPr>
        </p:nvSpPr>
        <p:spPr>
          <a:xfrm>
            <a:off x="1295280" y="1340640"/>
            <a:ext cx="37072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1"/>
          <p:cNvSpPr txBox="1"/>
          <p:nvPr>
            <p:ph idx="2" type="body"/>
          </p:nvPr>
        </p:nvSpPr>
        <p:spPr>
          <a:xfrm>
            <a:off x="5188320" y="1340640"/>
            <a:ext cx="37072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e4c3c55d04_17_16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g2e4c3c55d04_17_16"/>
          <p:cNvSpPr txBox="1"/>
          <p:nvPr>
            <p:ph idx="1" type="body"/>
          </p:nvPr>
        </p:nvSpPr>
        <p:spPr>
          <a:xfrm>
            <a:off x="1295280" y="1340640"/>
            <a:ext cx="37074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g2e4c3c55d04_17_16"/>
          <p:cNvSpPr txBox="1"/>
          <p:nvPr>
            <p:ph idx="2" type="body"/>
          </p:nvPr>
        </p:nvSpPr>
        <p:spPr>
          <a:xfrm>
            <a:off x="5188320" y="1340640"/>
            <a:ext cx="37074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e4c3c55d04_17_20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e4c3c55d04_17_22"/>
          <p:cNvSpPr txBox="1"/>
          <p:nvPr>
            <p:ph idx="1" type="subTitle"/>
          </p:nvPr>
        </p:nvSpPr>
        <p:spPr>
          <a:xfrm>
            <a:off x="2483640" y="0"/>
            <a:ext cx="4680000" cy="55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e4c3c55d04_17_24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g2e4c3c55d04_17_24"/>
          <p:cNvSpPr txBox="1"/>
          <p:nvPr>
            <p:ph idx="1" type="body"/>
          </p:nvPr>
        </p:nvSpPr>
        <p:spPr>
          <a:xfrm>
            <a:off x="129528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g2e4c3c55d04_17_24"/>
          <p:cNvSpPr txBox="1"/>
          <p:nvPr>
            <p:ph idx="2" type="body"/>
          </p:nvPr>
        </p:nvSpPr>
        <p:spPr>
          <a:xfrm>
            <a:off x="5188320" y="1340640"/>
            <a:ext cx="37074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g2e4c3c55d04_17_24"/>
          <p:cNvSpPr txBox="1"/>
          <p:nvPr>
            <p:ph idx="3" type="body"/>
          </p:nvPr>
        </p:nvSpPr>
        <p:spPr>
          <a:xfrm>
            <a:off x="1295280" y="404892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e4c3c55d04_17_29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g2e4c3c55d04_17_29"/>
          <p:cNvSpPr txBox="1"/>
          <p:nvPr>
            <p:ph idx="1" type="body"/>
          </p:nvPr>
        </p:nvSpPr>
        <p:spPr>
          <a:xfrm>
            <a:off x="1295280" y="1340640"/>
            <a:ext cx="37074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g2e4c3c55d04_17_29"/>
          <p:cNvSpPr txBox="1"/>
          <p:nvPr>
            <p:ph idx="2" type="body"/>
          </p:nvPr>
        </p:nvSpPr>
        <p:spPr>
          <a:xfrm>
            <a:off x="518832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g2e4c3c55d04_17_29"/>
          <p:cNvSpPr txBox="1"/>
          <p:nvPr>
            <p:ph idx="3" type="body"/>
          </p:nvPr>
        </p:nvSpPr>
        <p:spPr>
          <a:xfrm>
            <a:off x="5188320" y="404892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e4c3c55d04_17_34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g2e4c3c55d04_17_34"/>
          <p:cNvSpPr txBox="1"/>
          <p:nvPr>
            <p:ph idx="1" type="body"/>
          </p:nvPr>
        </p:nvSpPr>
        <p:spPr>
          <a:xfrm>
            <a:off x="129528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g2e4c3c55d04_17_34"/>
          <p:cNvSpPr txBox="1"/>
          <p:nvPr>
            <p:ph idx="2" type="body"/>
          </p:nvPr>
        </p:nvSpPr>
        <p:spPr>
          <a:xfrm>
            <a:off x="518832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g2e4c3c55d04_17_34"/>
          <p:cNvSpPr txBox="1"/>
          <p:nvPr>
            <p:ph idx="3" type="body"/>
          </p:nvPr>
        </p:nvSpPr>
        <p:spPr>
          <a:xfrm>
            <a:off x="1295280" y="4048920"/>
            <a:ext cx="75972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e4c3c55d04_17_39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g2e4c3c55d04_17_39"/>
          <p:cNvSpPr txBox="1"/>
          <p:nvPr>
            <p:ph idx="1" type="body"/>
          </p:nvPr>
        </p:nvSpPr>
        <p:spPr>
          <a:xfrm>
            <a:off x="1295280" y="1340640"/>
            <a:ext cx="75972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g2e4c3c55d04_17_39"/>
          <p:cNvSpPr txBox="1"/>
          <p:nvPr>
            <p:ph idx="2" type="body"/>
          </p:nvPr>
        </p:nvSpPr>
        <p:spPr>
          <a:xfrm>
            <a:off x="1295280" y="4048920"/>
            <a:ext cx="75972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e4c3c55d04_17_43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g2e4c3c55d04_17_43"/>
          <p:cNvSpPr txBox="1"/>
          <p:nvPr>
            <p:ph idx="1" type="body"/>
          </p:nvPr>
        </p:nvSpPr>
        <p:spPr>
          <a:xfrm>
            <a:off x="129528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g2e4c3c55d04_17_43"/>
          <p:cNvSpPr txBox="1"/>
          <p:nvPr>
            <p:ph idx="2" type="body"/>
          </p:nvPr>
        </p:nvSpPr>
        <p:spPr>
          <a:xfrm>
            <a:off x="5188320" y="134064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g2e4c3c55d04_17_43"/>
          <p:cNvSpPr txBox="1"/>
          <p:nvPr>
            <p:ph idx="3" type="body"/>
          </p:nvPr>
        </p:nvSpPr>
        <p:spPr>
          <a:xfrm>
            <a:off x="1295280" y="404892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g2e4c3c55d04_17_43"/>
          <p:cNvSpPr txBox="1"/>
          <p:nvPr>
            <p:ph idx="4" type="body"/>
          </p:nvPr>
        </p:nvSpPr>
        <p:spPr>
          <a:xfrm>
            <a:off x="5188320" y="4048920"/>
            <a:ext cx="37074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e4c3c55d04_17_49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g2e4c3c55d04_17_49"/>
          <p:cNvSpPr txBox="1"/>
          <p:nvPr>
            <p:ph idx="1" type="body"/>
          </p:nvPr>
        </p:nvSpPr>
        <p:spPr>
          <a:xfrm>
            <a:off x="1295280" y="134064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g2e4c3c55d04_17_49"/>
          <p:cNvSpPr txBox="1"/>
          <p:nvPr>
            <p:ph idx="2" type="body"/>
          </p:nvPr>
        </p:nvSpPr>
        <p:spPr>
          <a:xfrm>
            <a:off x="3863880" y="134064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g2e4c3c55d04_17_49"/>
          <p:cNvSpPr txBox="1"/>
          <p:nvPr>
            <p:ph idx="3" type="body"/>
          </p:nvPr>
        </p:nvSpPr>
        <p:spPr>
          <a:xfrm>
            <a:off x="6432480" y="134064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g2e4c3c55d04_17_49"/>
          <p:cNvSpPr txBox="1"/>
          <p:nvPr>
            <p:ph idx="4" type="body"/>
          </p:nvPr>
        </p:nvSpPr>
        <p:spPr>
          <a:xfrm>
            <a:off x="1295280" y="404892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g2e4c3c55d04_17_49"/>
          <p:cNvSpPr txBox="1"/>
          <p:nvPr>
            <p:ph idx="5" type="body"/>
          </p:nvPr>
        </p:nvSpPr>
        <p:spPr>
          <a:xfrm>
            <a:off x="3863880" y="404892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g2e4c3c55d04_17_49"/>
          <p:cNvSpPr txBox="1"/>
          <p:nvPr>
            <p:ph idx="6" type="body"/>
          </p:nvPr>
        </p:nvSpPr>
        <p:spPr>
          <a:xfrm>
            <a:off x="6432480" y="4048920"/>
            <a:ext cx="2445900" cy="24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idx="1" type="subTitle"/>
          </p:nvPr>
        </p:nvSpPr>
        <p:spPr>
          <a:xfrm>
            <a:off x="2483640" y="0"/>
            <a:ext cx="4680000" cy="554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4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" type="body"/>
          </p:nvPr>
        </p:nvSpPr>
        <p:spPr>
          <a:xfrm>
            <a:off x="129528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2" type="body"/>
          </p:nvPr>
        </p:nvSpPr>
        <p:spPr>
          <a:xfrm>
            <a:off x="5188320" y="1340640"/>
            <a:ext cx="37072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3" type="body"/>
          </p:nvPr>
        </p:nvSpPr>
        <p:spPr>
          <a:xfrm>
            <a:off x="1295280" y="404892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" type="body"/>
          </p:nvPr>
        </p:nvSpPr>
        <p:spPr>
          <a:xfrm>
            <a:off x="1295280" y="1340640"/>
            <a:ext cx="37072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2" type="body"/>
          </p:nvPr>
        </p:nvSpPr>
        <p:spPr>
          <a:xfrm>
            <a:off x="518832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3" type="body"/>
          </p:nvPr>
        </p:nvSpPr>
        <p:spPr>
          <a:xfrm>
            <a:off x="5188320" y="404892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6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" type="body"/>
          </p:nvPr>
        </p:nvSpPr>
        <p:spPr>
          <a:xfrm>
            <a:off x="129528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6"/>
          <p:cNvSpPr txBox="1"/>
          <p:nvPr>
            <p:ph idx="2" type="body"/>
          </p:nvPr>
        </p:nvSpPr>
        <p:spPr>
          <a:xfrm>
            <a:off x="5188320" y="1340640"/>
            <a:ext cx="37072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3" type="body"/>
          </p:nvPr>
        </p:nvSpPr>
        <p:spPr>
          <a:xfrm>
            <a:off x="1295280" y="4048920"/>
            <a:ext cx="7597080" cy="247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7.xml"/><Relationship Id="rId10" Type="http://schemas.openxmlformats.org/officeDocument/2006/relationships/slideLayout" Target="../slideLayouts/slideLayout6.xml"/><Relationship Id="rId13" Type="http://schemas.openxmlformats.org/officeDocument/2006/relationships/slideLayout" Target="../slideLayouts/slideLayout9.xml"/><Relationship Id="rId12" Type="http://schemas.openxmlformats.org/officeDocument/2006/relationships/slideLayout" Target="../slideLayouts/slideLayout8.xml"/><Relationship Id="rId1" Type="http://schemas.openxmlformats.org/officeDocument/2006/relationships/image" Target="../media/image3.png"/><Relationship Id="rId2" Type="http://schemas.openxmlformats.org/officeDocument/2006/relationships/image" Target="../media/image11.png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0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3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1" Type="http://schemas.openxmlformats.org/officeDocument/2006/relationships/image" Target="../media/image3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" Type="http://schemas.openxmlformats.org/officeDocument/2006/relationships/image" Target="../media/image3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5"/>
          <p:cNvPicPr preferRelativeResize="0"/>
          <p:nvPr/>
        </p:nvPicPr>
        <p:blipFill rotWithShape="1">
          <a:blip r:embed="rId1">
            <a:alphaModFix/>
          </a:blip>
          <a:srcRect b="80583" l="16571" r="0" t="0"/>
          <a:stretch/>
        </p:blipFill>
        <p:spPr>
          <a:xfrm>
            <a:off x="0" y="0"/>
            <a:ext cx="9143640" cy="1196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5"/>
          <p:cNvPicPr preferRelativeResize="0"/>
          <p:nvPr/>
        </p:nvPicPr>
        <p:blipFill rotWithShape="1">
          <a:blip r:embed="rId1">
            <a:alphaModFix/>
          </a:blip>
          <a:srcRect b="0" l="16571" r="0" t="19407"/>
          <a:stretch/>
        </p:blipFill>
        <p:spPr>
          <a:xfrm>
            <a:off x="0" y="1196640"/>
            <a:ext cx="9143640" cy="56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5"/>
          <p:cNvSpPr/>
          <p:nvPr/>
        </p:nvSpPr>
        <p:spPr>
          <a:xfrm>
            <a:off x="0" y="1196640"/>
            <a:ext cx="9143640" cy="5661000"/>
          </a:xfrm>
          <a:prstGeom prst="rect">
            <a:avLst/>
          </a:prstGeom>
          <a:solidFill>
            <a:srgbClr val="FFFFFF">
              <a:alpha val="7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5"/>
          <p:cNvSpPr/>
          <p:nvPr/>
        </p:nvSpPr>
        <p:spPr>
          <a:xfrm>
            <a:off x="0" y="116640"/>
            <a:ext cx="2555280" cy="1051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ESRG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A2D3"/>
                </a:solidFill>
                <a:latin typeface="Corbel"/>
                <a:ea typeface="Corbel"/>
                <a:cs typeface="Corbel"/>
                <a:sym typeface="Corbel"/>
              </a:rPr>
              <a:t>Embedded Systems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A2D3"/>
                </a:solidFill>
                <a:latin typeface="Corbel"/>
                <a:ea typeface="Corbel"/>
                <a:cs typeface="Corbel"/>
                <a:sym typeface="Corbel"/>
              </a:rPr>
              <a:t>Research Group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10;p5"/>
          <p:cNvPicPr preferRelativeResize="0"/>
          <p:nvPr/>
        </p:nvPicPr>
        <p:blipFill rotWithShape="1">
          <a:blip r:embed="rId2">
            <a:alphaModFix/>
          </a:blip>
          <a:srcRect b="1445" l="3803" r="37963" t="0"/>
          <a:stretch/>
        </p:blipFill>
        <p:spPr>
          <a:xfrm>
            <a:off x="0" y="1196640"/>
            <a:ext cx="1115280" cy="566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5640" y="2709000"/>
            <a:ext cx="7580520" cy="34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5"/>
          <p:cNvSpPr txBox="1"/>
          <p:nvPr>
            <p:ph type="title"/>
          </p:nvPr>
        </p:nvSpPr>
        <p:spPr>
          <a:xfrm>
            <a:off x="1115640" y="1196640"/>
            <a:ext cx="7577280" cy="1469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5"/>
          <p:cNvSpPr txBox="1"/>
          <p:nvPr>
            <p:ph idx="1" type="body"/>
          </p:nvPr>
        </p:nvSpPr>
        <p:spPr>
          <a:xfrm>
            <a:off x="4644000" y="5301360"/>
            <a:ext cx="4032000" cy="864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5"/>
          <p:cNvSpPr txBox="1"/>
          <p:nvPr>
            <p:ph idx="12" type="sldNum"/>
          </p:nvPr>
        </p:nvSpPr>
        <p:spPr>
          <a:xfrm>
            <a:off x="7010280" y="6525360"/>
            <a:ext cx="213336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" name="Google Shape;1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182280"/>
            <a:ext cx="6516000" cy="67536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/>
          <p:cNvPicPr preferRelativeResize="0"/>
          <p:nvPr/>
        </p:nvPicPr>
        <p:blipFill rotWithShape="1">
          <a:blip r:embed="rId1">
            <a:alphaModFix/>
          </a:blip>
          <a:srcRect b="80583" l="16571" r="0" t="0"/>
          <a:stretch/>
        </p:blipFill>
        <p:spPr>
          <a:xfrm>
            <a:off x="0" y="0"/>
            <a:ext cx="9143640" cy="1196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7"/>
          <p:cNvPicPr preferRelativeResize="0"/>
          <p:nvPr/>
        </p:nvPicPr>
        <p:blipFill rotWithShape="1">
          <a:blip r:embed="rId1">
            <a:alphaModFix/>
          </a:blip>
          <a:srcRect b="0" l="16571" r="0" t="19407"/>
          <a:stretch/>
        </p:blipFill>
        <p:spPr>
          <a:xfrm>
            <a:off x="0" y="1196640"/>
            <a:ext cx="9143640" cy="56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7"/>
          <p:cNvSpPr/>
          <p:nvPr/>
        </p:nvSpPr>
        <p:spPr>
          <a:xfrm>
            <a:off x="0" y="1196640"/>
            <a:ext cx="9143640" cy="5661000"/>
          </a:xfrm>
          <a:prstGeom prst="rect">
            <a:avLst/>
          </a:prstGeom>
          <a:solidFill>
            <a:srgbClr val="FFFFFF">
              <a:alpha val="7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7"/>
          <p:cNvSpPr/>
          <p:nvPr/>
        </p:nvSpPr>
        <p:spPr>
          <a:xfrm>
            <a:off x="0" y="116640"/>
            <a:ext cx="2555280" cy="1051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ESRG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A2D3"/>
                </a:solidFill>
                <a:latin typeface="Corbel"/>
                <a:ea typeface="Corbel"/>
                <a:cs typeface="Corbel"/>
                <a:sym typeface="Corbel"/>
              </a:rPr>
              <a:t>Embedded Systems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A2D3"/>
                </a:solidFill>
                <a:latin typeface="Corbel"/>
                <a:ea typeface="Corbel"/>
                <a:cs typeface="Corbel"/>
                <a:sym typeface="Corbel"/>
              </a:rPr>
              <a:t>Research Group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 b="1445" l="3803" r="37963" t="0"/>
          <a:stretch/>
        </p:blipFill>
        <p:spPr>
          <a:xfrm>
            <a:off x="0" y="1196640"/>
            <a:ext cx="1115280" cy="56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 txBox="1"/>
          <p:nvPr>
            <p:ph idx="1" type="body"/>
          </p:nvPr>
        </p:nvSpPr>
        <p:spPr>
          <a:xfrm>
            <a:off x="1295280" y="1340640"/>
            <a:ext cx="7597080" cy="518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7"/>
          <p:cNvSpPr txBox="1"/>
          <p:nvPr>
            <p:ph idx="12" type="sldNum"/>
          </p:nvPr>
        </p:nvSpPr>
        <p:spPr>
          <a:xfrm>
            <a:off x="7010280" y="6525360"/>
            <a:ext cx="213336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2483640" y="0"/>
            <a:ext cx="4680000" cy="1196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g2e4ab20fb12_2_219"/>
          <p:cNvPicPr preferRelativeResize="0"/>
          <p:nvPr/>
        </p:nvPicPr>
        <p:blipFill rotWithShape="1">
          <a:blip r:embed="rId1">
            <a:alphaModFix/>
          </a:blip>
          <a:srcRect b="80582" l="16569" r="0" t="0"/>
          <a:stretch/>
        </p:blipFill>
        <p:spPr>
          <a:xfrm>
            <a:off x="0" y="0"/>
            <a:ext cx="9143642" cy="1196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2e4ab20fb12_2_219"/>
          <p:cNvPicPr preferRelativeResize="0"/>
          <p:nvPr/>
        </p:nvPicPr>
        <p:blipFill rotWithShape="1">
          <a:blip r:embed="rId1">
            <a:alphaModFix/>
          </a:blip>
          <a:srcRect b="0" l="16569" r="0" t="19406"/>
          <a:stretch/>
        </p:blipFill>
        <p:spPr>
          <a:xfrm>
            <a:off x="0" y="1196640"/>
            <a:ext cx="9143642" cy="56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2e4ab20fb12_2_219"/>
          <p:cNvSpPr/>
          <p:nvPr/>
        </p:nvSpPr>
        <p:spPr>
          <a:xfrm>
            <a:off x="0" y="1196640"/>
            <a:ext cx="9143700" cy="5661000"/>
          </a:xfrm>
          <a:prstGeom prst="rect">
            <a:avLst/>
          </a:prstGeom>
          <a:solidFill>
            <a:srgbClr val="FFFFFF">
              <a:alpha val="72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2e4ab20fb12_2_219"/>
          <p:cNvSpPr/>
          <p:nvPr/>
        </p:nvSpPr>
        <p:spPr>
          <a:xfrm>
            <a:off x="0" y="116640"/>
            <a:ext cx="25554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ESRG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A2D3"/>
                </a:solidFill>
                <a:latin typeface="Corbel"/>
                <a:ea typeface="Corbel"/>
                <a:cs typeface="Corbel"/>
                <a:sym typeface="Corbel"/>
              </a:rPr>
              <a:t>Embedded Systems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A2D3"/>
                </a:solidFill>
                <a:latin typeface="Corbel"/>
                <a:ea typeface="Corbel"/>
                <a:cs typeface="Corbel"/>
                <a:sym typeface="Corbel"/>
              </a:rPr>
              <a:t>Research Group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g2e4ab20fb12_2_219"/>
          <p:cNvPicPr preferRelativeResize="0"/>
          <p:nvPr/>
        </p:nvPicPr>
        <p:blipFill rotWithShape="1">
          <a:blip r:embed="rId2">
            <a:alphaModFix/>
          </a:blip>
          <a:srcRect b="1448" l="3802" r="37962" t="0"/>
          <a:stretch/>
        </p:blipFill>
        <p:spPr>
          <a:xfrm>
            <a:off x="0" y="1196640"/>
            <a:ext cx="1115280" cy="56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2e4ab20fb12_2_219"/>
          <p:cNvSpPr txBox="1"/>
          <p:nvPr>
            <p:ph idx="1" type="body"/>
          </p:nvPr>
        </p:nvSpPr>
        <p:spPr>
          <a:xfrm>
            <a:off x="1295280" y="1340640"/>
            <a:ext cx="75972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Google Shape;128;g2e4ab20fb12_2_219"/>
          <p:cNvSpPr txBox="1"/>
          <p:nvPr>
            <p:ph idx="12" type="sldNum"/>
          </p:nvPr>
        </p:nvSpPr>
        <p:spPr>
          <a:xfrm>
            <a:off x="7010280" y="6525360"/>
            <a:ext cx="21333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g2e4ab20fb12_2_219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g2e4c3c55d04_17_0"/>
          <p:cNvPicPr preferRelativeResize="0"/>
          <p:nvPr/>
        </p:nvPicPr>
        <p:blipFill rotWithShape="1">
          <a:blip r:embed="rId1">
            <a:alphaModFix/>
          </a:blip>
          <a:srcRect b="80582" l="16569" r="0" t="0"/>
          <a:stretch/>
        </p:blipFill>
        <p:spPr>
          <a:xfrm>
            <a:off x="0" y="0"/>
            <a:ext cx="9143642" cy="1196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2e4c3c55d04_17_0"/>
          <p:cNvPicPr preferRelativeResize="0"/>
          <p:nvPr/>
        </p:nvPicPr>
        <p:blipFill rotWithShape="1">
          <a:blip r:embed="rId1">
            <a:alphaModFix/>
          </a:blip>
          <a:srcRect b="0" l="16569" r="0" t="19406"/>
          <a:stretch/>
        </p:blipFill>
        <p:spPr>
          <a:xfrm>
            <a:off x="0" y="1196640"/>
            <a:ext cx="9143642" cy="56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g2e4c3c55d04_17_0"/>
          <p:cNvSpPr/>
          <p:nvPr/>
        </p:nvSpPr>
        <p:spPr>
          <a:xfrm>
            <a:off x="0" y="1196640"/>
            <a:ext cx="9143700" cy="5661000"/>
          </a:xfrm>
          <a:prstGeom prst="rect">
            <a:avLst/>
          </a:prstGeom>
          <a:solidFill>
            <a:srgbClr val="FFFFFF">
              <a:alpha val="7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2e4c3c55d04_17_0"/>
          <p:cNvSpPr/>
          <p:nvPr/>
        </p:nvSpPr>
        <p:spPr>
          <a:xfrm>
            <a:off x="0" y="116640"/>
            <a:ext cx="25554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ESRG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A2D3"/>
                </a:solidFill>
                <a:latin typeface="Corbel"/>
                <a:ea typeface="Corbel"/>
                <a:cs typeface="Corbel"/>
                <a:sym typeface="Corbel"/>
              </a:rPr>
              <a:t>Embedded Systems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A2D3"/>
                </a:solidFill>
                <a:latin typeface="Corbel"/>
                <a:ea typeface="Corbel"/>
                <a:cs typeface="Corbel"/>
                <a:sym typeface="Corbel"/>
              </a:rPr>
              <a:t>Research Group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g2e4c3c55d04_17_0"/>
          <p:cNvPicPr preferRelativeResize="0"/>
          <p:nvPr/>
        </p:nvPicPr>
        <p:blipFill rotWithShape="1">
          <a:blip r:embed="rId2">
            <a:alphaModFix/>
          </a:blip>
          <a:srcRect b="1448" l="3801" r="37962" t="0"/>
          <a:stretch/>
        </p:blipFill>
        <p:spPr>
          <a:xfrm>
            <a:off x="0" y="1196640"/>
            <a:ext cx="1115280" cy="56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2e4c3c55d04_17_0"/>
          <p:cNvSpPr txBox="1"/>
          <p:nvPr>
            <p:ph idx="1" type="body"/>
          </p:nvPr>
        </p:nvSpPr>
        <p:spPr>
          <a:xfrm>
            <a:off x="1295280" y="1340640"/>
            <a:ext cx="7597200" cy="5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g2e4c3c55d04_17_0"/>
          <p:cNvSpPr txBox="1"/>
          <p:nvPr>
            <p:ph idx="12" type="sldNum"/>
          </p:nvPr>
        </p:nvSpPr>
        <p:spPr>
          <a:xfrm>
            <a:off x="7010280" y="6525360"/>
            <a:ext cx="21333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g2e4c3c55d04_17_0"/>
          <p:cNvSpPr txBox="1"/>
          <p:nvPr>
            <p:ph type="title"/>
          </p:nvPr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Relationship Id="rId4" Type="http://schemas.openxmlformats.org/officeDocument/2006/relationships/image" Target="../media/image3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Relationship Id="rId4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Relationship Id="rId4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Relationship Id="rId4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4.png"/><Relationship Id="rId4" Type="http://schemas.openxmlformats.org/officeDocument/2006/relationships/image" Target="../media/image4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0.png"/><Relationship Id="rId4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1.png"/><Relationship Id="rId4" Type="http://schemas.openxmlformats.org/officeDocument/2006/relationships/image" Target="../media/image58.png"/><Relationship Id="rId5" Type="http://schemas.openxmlformats.org/officeDocument/2006/relationships/image" Target="../media/image3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4.png"/><Relationship Id="rId4" Type="http://schemas.openxmlformats.org/officeDocument/2006/relationships/image" Target="../media/image3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8.png"/><Relationship Id="rId4" Type="http://schemas.openxmlformats.org/officeDocument/2006/relationships/image" Target="../media/image3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8.png"/><Relationship Id="rId4" Type="http://schemas.openxmlformats.org/officeDocument/2006/relationships/image" Target="../media/image35.png"/><Relationship Id="rId5" Type="http://schemas.openxmlformats.org/officeDocument/2006/relationships/image" Target="../media/image3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7.png"/><Relationship Id="rId4" Type="http://schemas.openxmlformats.org/officeDocument/2006/relationships/image" Target="../media/image4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9.png"/><Relationship Id="rId4" Type="http://schemas.openxmlformats.org/officeDocument/2006/relationships/image" Target="../media/image5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9.png"/><Relationship Id="rId4" Type="http://schemas.openxmlformats.org/officeDocument/2006/relationships/image" Target="../media/image5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6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0.png"/><Relationship Id="rId4" Type="http://schemas.openxmlformats.org/officeDocument/2006/relationships/image" Target="../media/image6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0.png"/><Relationship Id="rId4" Type="http://schemas.openxmlformats.org/officeDocument/2006/relationships/image" Target="../media/image6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0.png"/><Relationship Id="rId4" Type="http://schemas.openxmlformats.org/officeDocument/2006/relationships/image" Target="../media/image56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3.png"/><Relationship Id="rId4" Type="http://schemas.openxmlformats.org/officeDocument/2006/relationships/image" Target="../media/image6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66.png"/><Relationship Id="rId4" Type="http://schemas.openxmlformats.org/officeDocument/2006/relationships/image" Target="../media/image70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9.png"/><Relationship Id="rId4" Type="http://schemas.openxmlformats.org/officeDocument/2006/relationships/image" Target="../media/image7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9.png"/><Relationship Id="rId4" Type="http://schemas.openxmlformats.org/officeDocument/2006/relationships/image" Target="../media/image80.png"/><Relationship Id="rId5" Type="http://schemas.openxmlformats.org/officeDocument/2006/relationships/image" Target="../media/image6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9.png"/><Relationship Id="rId4" Type="http://schemas.openxmlformats.org/officeDocument/2006/relationships/image" Target="../media/image64.png"/><Relationship Id="rId5" Type="http://schemas.openxmlformats.org/officeDocument/2006/relationships/image" Target="../media/image84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72.png"/><Relationship Id="rId4" Type="http://schemas.openxmlformats.org/officeDocument/2006/relationships/image" Target="../media/image67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9.png"/><Relationship Id="rId4" Type="http://schemas.openxmlformats.org/officeDocument/2006/relationships/image" Target="../media/image69.png"/><Relationship Id="rId5" Type="http://schemas.openxmlformats.org/officeDocument/2006/relationships/image" Target="../media/image82.png"/><Relationship Id="rId6" Type="http://schemas.openxmlformats.org/officeDocument/2006/relationships/image" Target="../media/image8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9.png"/><Relationship Id="rId4" Type="http://schemas.openxmlformats.org/officeDocument/2006/relationships/image" Target="../media/image73.png"/><Relationship Id="rId5" Type="http://schemas.openxmlformats.org/officeDocument/2006/relationships/image" Target="../media/image7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9.png"/><Relationship Id="rId4" Type="http://schemas.openxmlformats.org/officeDocument/2006/relationships/image" Target="../media/image79.png"/><Relationship Id="rId5" Type="http://schemas.openxmlformats.org/officeDocument/2006/relationships/image" Target="../media/image71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9.png"/><Relationship Id="rId4" Type="http://schemas.openxmlformats.org/officeDocument/2006/relationships/image" Target="../media/image74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9.png"/><Relationship Id="rId4" Type="http://schemas.openxmlformats.org/officeDocument/2006/relationships/image" Target="../media/image92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59.png"/><Relationship Id="rId4" Type="http://schemas.openxmlformats.org/officeDocument/2006/relationships/image" Target="../media/image86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59.png"/><Relationship Id="rId4" Type="http://schemas.openxmlformats.org/officeDocument/2006/relationships/image" Target="../media/image109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81.png"/><Relationship Id="rId4" Type="http://schemas.openxmlformats.org/officeDocument/2006/relationships/image" Target="../media/image93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78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76.png"/><Relationship Id="rId4" Type="http://schemas.openxmlformats.org/officeDocument/2006/relationships/image" Target="../media/image8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89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97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98.png"/><Relationship Id="rId4" Type="http://schemas.openxmlformats.org/officeDocument/2006/relationships/image" Target="../media/image102.png"/><Relationship Id="rId5" Type="http://schemas.openxmlformats.org/officeDocument/2006/relationships/image" Target="../media/image87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95.png"/><Relationship Id="rId4" Type="http://schemas.openxmlformats.org/officeDocument/2006/relationships/image" Target="../media/image103.png"/><Relationship Id="rId5" Type="http://schemas.openxmlformats.org/officeDocument/2006/relationships/image" Target="../media/image90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25.png"/><Relationship Id="rId4" Type="http://schemas.openxmlformats.org/officeDocument/2006/relationships/image" Target="../media/image114.png"/><Relationship Id="rId5" Type="http://schemas.openxmlformats.org/officeDocument/2006/relationships/image" Target="../media/image100.png"/><Relationship Id="rId6" Type="http://schemas.openxmlformats.org/officeDocument/2006/relationships/image" Target="../media/image88.png"/><Relationship Id="rId7" Type="http://schemas.openxmlformats.org/officeDocument/2006/relationships/image" Target="../media/image91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24.png"/><Relationship Id="rId4" Type="http://schemas.openxmlformats.org/officeDocument/2006/relationships/image" Target="../media/image104.png"/><Relationship Id="rId5" Type="http://schemas.openxmlformats.org/officeDocument/2006/relationships/image" Target="../media/image113.png"/><Relationship Id="rId6" Type="http://schemas.openxmlformats.org/officeDocument/2006/relationships/image" Target="../media/image94.png"/><Relationship Id="rId7" Type="http://schemas.openxmlformats.org/officeDocument/2006/relationships/image" Target="../media/image96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17.png"/><Relationship Id="rId4" Type="http://schemas.openxmlformats.org/officeDocument/2006/relationships/image" Target="../media/image108.png"/><Relationship Id="rId5" Type="http://schemas.openxmlformats.org/officeDocument/2006/relationships/image" Target="../media/image107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19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8.xml"/><Relationship Id="rId3" Type="http://schemas.openxmlformats.org/officeDocument/2006/relationships/hyperlink" Target="http://drive.google.com/file/d/1z7KVn3RlIPVejcIHDqqJ7nSZWPnoXvB-/view" TargetMode="External"/><Relationship Id="rId4" Type="http://schemas.openxmlformats.org/officeDocument/2006/relationships/image" Target="../media/image99.jp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12.png"/><Relationship Id="rId4" Type="http://schemas.openxmlformats.org/officeDocument/2006/relationships/image" Target="../media/image10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06.png"/><Relationship Id="rId4" Type="http://schemas.openxmlformats.org/officeDocument/2006/relationships/image" Target="../media/image111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10.png"/><Relationship Id="rId4" Type="http://schemas.openxmlformats.org/officeDocument/2006/relationships/image" Target="../media/image105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36.png"/><Relationship Id="rId4" Type="http://schemas.openxmlformats.org/officeDocument/2006/relationships/image" Target="../media/image122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16.png"/><Relationship Id="rId4" Type="http://schemas.openxmlformats.org/officeDocument/2006/relationships/image" Target="../media/image135.png"/><Relationship Id="rId5" Type="http://schemas.openxmlformats.org/officeDocument/2006/relationships/image" Target="../media/image115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29.png"/><Relationship Id="rId4" Type="http://schemas.openxmlformats.org/officeDocument/2006/relationships/image" Target="../media/image126.png"/><Relationship Id="rId5" Type="http://schemas.openxmlformats.org/officeDocument/2006/relationships/image" Target="../media/image120.png"/><Relationship Id="rId6" Type="http://schemas.openxmlformats.org/officeDocument/2006/relationships/image" Target="../media/image131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7.xml"/><Relationship Id="rId3" Type="http://schemas.openxmlformats.org/officeDocument/2006/relationships/hyperlink" Target="https://pt.wikipedia.org/wiki/Video_Graphics_Array" TargetMode="External"/><Relationship Id="rId4" Type="http://schemas.openxmlformats.org/officeDocument/2006/relationships/image" Target="../media/image118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34.png"/><Relationship Id="rId4" Type="http://schemas.openxmlformats.org/officeDocument/2006/relationships/image" Target="../media/image133.png"/><Relationship Id="rId5" Type="http://schemas.openxmlformats.org/officeDocument/2006/relationships/image" Target="../media/image127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21.pn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21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30.png"/><Relationship Id="rId4" Type="http://schemas.openxmlformats.org/officeDocument/2006/relationships/image" Target="../media/image138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32.png"/><Relationship Id="rId4" Type="http://schemas.openxmlformats.org/officeDocument/2006/relationships/image" Target="../media/image137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"/>
          <p:cNvSpPr txBox="1"/>
          <p:nvPr/>
        </p:nvSpPr>
        <p:spPr>
          <a:xfrm>
            <a:off x="1115640" y="2709000"/>
            <a:ext cx="4104000" cy="647640"/>
          </a:xfrm>
          <a:prstGeom prst="rect">
            <a:avLst/>
          </a:prstGeom>
          <a:solidFill>
            <a:srgbClr val="373E48">
              <a:alpha val="4549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Embedded Systems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"/>
          <p:cNvSpPr txBox="1"/>
          <p:nvPr/>
        </p:nvSpPr>
        <p:spPr>
          <a:xfrm>
            <a:off x="1107000" y="3835800"/>
            <a:ext cx="7577400" cy="14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"/>
          <p:cNvSpPr txBox="1"/>
          <p:nvPr/>
        </p:nvSpPr>
        <p:spPr>
          <a:xfrm>
            <a:off x="1115640" y="5301360"/>
            <a:ext cx="7632360" cy="864720"/>
          </a:xfrm>
          <a:prstGeom prst="rect">
            <a:avLst/>
          </a:prstGeom>
          <a:solidFill>
            <a:srgbClr val="FFFFFF">
              <a:alpha val="64313"/>
            </a:srgbClr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"/>
          <p:cNvSpPr/>
          <p:nvPr/>
        </p:nvSpPr>
        <p:spPr>
          <a:xfrm>
            <a:off x="1087200" y="2097360"/>
            <a:ext cx="6652800" cy="743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1" lang="en-US" sz="4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VesPA SoC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"/>
          <p:cNvSpPr/>
          <p:nvPr/>
        </p:nvSpPr>
        <p:spPr>
          <a:xfrm>
            <a:off x="1605425" y="5377560"/>
            <a:ext cx="6652800" cy="7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b="0" i="1" lang="en-US" sz="3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Pipeline Approach</a:t>
            </a:r>
            <a:endParaRPr b="0" i="0" sz="3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g2e4c3c55d04_12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4099"/>
            <a:ext cx="9143999" cy="486210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g2e4c3c55d04_12_34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Overview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e4c3c55d04_12_44"/>
          <p:cNvSpPr txBox="1"/>
          <p:nvPr/>
        </p:nvSpPr>
        <p:spPr>
          <a:xfrm>
            <a:off x="2483651" y="0"/>
            <a:ext cx="50991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                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Control Unit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17" name="Google Shape;317;g2e4c3c55d04_12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2255" y="1985575"/>
            <a:ext cx="3088200" cy="400035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g2e4c3c55d04_12_44"/>
          <p:cNvSpPr txBox="1"/>
          <p:nvPr/>
        </p:nvSpPr>
        <p:spPr>
          <a:xfrm>
            <a:off x="1311100" y="2960950"/>
            <a:ext cx="3558600" cy="20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g2e4c3c55d04_12_44"/>
          <p:cNvSpPr txBox="1"/>
          <p:nvPr/>
        </p:nvSpPr>
        <p:spPr>
          <a:xfrm>
            <a:off x="3726496" y="1290675"/>
            <a:ext cx="2759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STATE MACHINE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e4c3c55d04_12_57"/>
          <p:cNvSpPr txBox="1"/>
          <p:nvPr/>
        </p:nvSpPr>
        <p:spPr>
          <a:xfrm>
            <a:off x="2483651" y="0"/>
            <a:ext cx="50991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                 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Hazard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Unit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25" name="Google Shape;325;g2e4c3c55d04_12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6225" y="2792650"/>
            <a:ext cx="4933950" cy="364807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g2e4c3c55d04_12_57"/>
          <p:cNvSpPr txBox="1"/>
          <p:nvPr/>
        </p:nvSpPr>
        <p:spPr>
          <a:xfrm>
            <a:off x="3413350" y="2407150"/>
            <a:ext cx="323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CPU Architecture Alteration</a:t>
            </a:r>
            <a:endParaRPr b="1" sz="1800"/>
          </a:p>
        </p:txBody>
      </p:sp>
      <p:sp>
        <p:nvSpPr>
          <p:cNvPr id="327" name="Google Shape;327;g2e4c3c55d04_12_57"/>
          <p:cNvSpPr txBox="1"/>
          <p:nvPr/>
        </p:nvSpPr>
        <p:spPr>
          <a:xfrm>
            <a:off x="1782600" y="1272600"/>
            <a:ext cx="6653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Structural Hazard Mitigation</a:t>
            </a:r>
            <a:endParaRPr sz="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e4c3c55d04_12_67"/>
          <p:cNvSpPr txBox="1"/>
          <p:nvPr/>
        </p:nvSpPr>
        <p:spPr>
          <a:xfrm>
            <a:off x="2483651" y="0"/>
            <a:ext cx="50991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                 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Hazard Unit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33" name="Google Shape;333;g2e4c3c55d04_12_67"/>
          <p:cNvSpPr txBox="1"/>
          <p:nvPr/>
        </p:nvSpPr>
        <p:spPr>
          <a:xfrm>
            <a:off x="1164350" y="1426300"/>
            <a:ext cx="619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Data hazards:</a:t>
            </a:r>
            <a:endParaRPr b="1" sz="1800"/>
          </a:p>
        </p:txBody>
      </p:sp>
      <p:sp>
        <p:nvSpPr>
          <p:cNvPr id="334" name="Google Shape;334;g2e4c3c55d04_12_67"/>
          <p:cNvSpPr txBox="1"/>
          <p:nvPr/>
        </p:nvSpPr>
        <p:spPr>
          <a:xfrm>
            <a:off x="1180300" y="4327050"/>
            <a:ext cx="7721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Control</a:t>
            </a:r>
            <a:r>
              <a:rPr b="1" lang="en-US" sz="1800"/>
              <a:t> hazards: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In case of a JMP instruction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>
                <a:solidFill>
                  <a:schemeClr val="dk1"/>
                </a:solidFill>
              </a:rPr>
              <a:t>Automatically </a:t>
            </a:r>
            <a:r>
              <a:rPr b="1" i="1" lang="en-US" sz="1800" u="sng">
                <a:solidFill>
                  <a:schemeClr val="dk1"/>
                </a:solidFill>
              </a:rPr>
              <a:t>flushes</a:t>
            </a:r>
            <a:r>
              <a:rPr lang="en-US" sz="1800">
                <a:solidFill>
                  <a:schemeClr val="dk1"/>
                </a:solidFill>
              </a:rPr>
              <a:t> pipeline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In case of a Bxx instruction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US" sz="1800">
                <a:solidFill>
                  <a:schemeClr val="dk1"/>
                </a:solidFill>
              </a:rPr>
              <a:t>Static Branch prediction (always not taken)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US" sz="1800">
                <a:solidFill>
                  <a:schemeClr val="dk1"/>
                </a:solidFill>
              </a:rPr>
              <a:t>In case the branch should be taken it must </a:t>
            </a:r>
            <a:r>
              <a:rPr b="1" i="1" lang="en-US" sz="1800" u="sng">
                <a:solidFill>
                  <a:schemeClr val="dk1"/>
                </a:solidFill>
              </a:rPr>
              <a:t>flush</a:t>
            </a:r>
            <a:r>
              <a:rPr lang="en-US" sz="1800">
                <a:solidFill>
                  <a:schemeClr val="dk1"/>
                </a:solidFill>
              </a:rPr>
              <a:t> the pipeline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335" name="Google Shape;335;g2e4c3c55d04_12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0348" y="3458049"/>
            <a:ext cx="2541042" cy="1357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2e4c3c55d04_12_67"/>
          <p:cNvSpPr txBox="1"/>
          <p:nvPr/>
        </p:nvSpPr>
        <p:spPr>
          <a:xfrm>
            <a:off x="1104100" y="1735600"/>
            <a:ext cx="7797300" cy="20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1800">
                <a:solidFill>
                  <a:schemeClr val="dk1"/>
                </a:solidFill>
              </a:rPr>
              <a:t>In</a:t>
            </a:r>
            <a:r>
              <a:rPr lang="en-US" sz="1800">
                <a:solidFill>
                  <a:schemeClr val="dk1"/>
                </a:solidFill>
              </a:rPr>
              <a:t> case of a LOAD instruction before a Register file access instruction, asking for the same register, the solution is: </a:t>
            </a:r>
            <a:endParaRPr sz="1800"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b="1" i="1" lang="en-US" sz="1800" u="sng">
                <a:solidFill>
                  <a:schemeClr val="dk1"/>
                </a:solidFill>
              </a:rPr>
              <a:t>Stall</a:t>
            </a:r>
            <a:r>
              <a:rPr lang="en-US" sz="1800">
                <a:solidFill>
                  <a:schemeClr val="dk1"/>
                </a:solidFill>
              </a:rPr>
              <a:t> the pipeline during one cycle due the memory latency.</a:t>
            </a:r>
            <a:endParaRPr sz="18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1800">
                <a:solidFill>
                  <a:schemeClr val="dk1"/>
                </a:solidFill>
              </a:rPr>
              <a:t>If an instruction uses the value of a register while its value is still in the memory or write-back stage, forwarding occurs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e4c3c55d04_7_21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    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Bus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42" name="Google Shape;342;g2e4c3c55d04_7_21"/>
          <p:cNvSpPr txBox="1"/>
          <p:nvPr/>
        </p:nvSpPr>
        <p:spPr>
          <a:xfrm>
            <a:off x="5159850" y="1282300"/>
            <a:ext cx="3731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3" name="Google Shape;343;g2e4c3c55d04_7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8338" y="2161350"/>
            <a:ext cx="4950626" cy="400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g2e4c3c55d04_7_21"/>
          <p:cNvSpPr txBox="1"/>
          <p:nvPr/>
        </p:nvSpPr>
        <p:spPr>
          <a:xfrm>
            <a:off x="1062125" y="1368225"/>
            <a:ext cx="478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No read and write latency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e4d922c0c6_0_3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       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Memory Mapping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50" name="Google Shape;350;g2e4d922c0c6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3688" y="1621550"/>
            <a:ext cx="2459925" cy="469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e4c3c55d04_7_0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             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Barrel Shifter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356" name="Google Shape;356;g2e4c3c55d04_7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9950" y="1532950"/>
            <a:ext cx="7327877" cy="131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g2e4c3c55d04_7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9062" y="3492750"/>
            <a:ext cx="6029649" cy="270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e4ab20fb12_2_65"/>
          <p:cNvSpPr txBox="1"/>
          <p:nvPr/>
        </p:nvSpPr>
        <p:spPr>
          <a:xfrm>
            <a:off x="1107000" y="3835800"/>
            <a:ext cx="7577400" cy="14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g2e4ab20fb12_2_65"/>
          <p:cNvSpPr txBox="1"/>
          <p:nvPr/>
        </p:nvSpPr>
        <p:spPr>
          <a:xfrm>
            <a:off x="1107000" y="1830300"/>
            <a:ext cx="7577400" cy="864600"/>
          </a:xfrm>
          <a:prstGeom prst="rect">
            <a:avLst/>
          </a:prstGeom>
          <a:solidFill>
            <a:srgbClr val="FFFFFF">
              <a:alpha val="64709"/>
            </a:srgbClr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g2e4ab20fb12_2_65"/>
          <p:cNvSpPr/>
          <p:nvPr/>
        </p:nvSpPr>
        <p:spPr>
          <a:xfrm>
            <a:off x="1502075" y="1971754"/>
            <a:ext cx="66528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1" lang="en-US" sz="4200">
                <a:latin typeface="Calibri"/>
                <a:ea typeface="Calibri"/>
                <a:cs typeface="Calibri"/>
                <a:sym typeface="Calibri"/>
              </a:rPr>
              <a:t>CPU IMPLEMENTATION</a:t>
            </a:r>
            <a:endParaRPr b="0" i="0" sz="4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e4d922c0c6_10_336"/>
          <p:cNvSpPr txBox="1"/>
          <p:nvPr/>
        </p:nvSpPr>
        <p:spPr>
          <a:xfrm>
            <a:off x="5159850" y="1282300"/>
            <a:ext cx="3731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0" name="Google Shape;370;g2e4d922c0c6_10_3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3625" y="3068844"/>
            <a:ext cx="3143450" cy="16648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g2e4d922c0c6_10_336"/>
          <p:cNvPicPr preferRelativeResize="0"/>
          <p:nvPr/>
        </p:nvPicPr>
        <p:blipFill rotWithShape="1">
          <a:blip r:embed="rId4">
            <a:alphaModFix/>
          </a:blip>
          <a:srcRect b="0" l="0" r="0" t="34236"/>
          <a:stretch/>
        </p:blipFill>
        <p:spPr>
          <a:xfrm>
            <a:off x="4353275" y="1983750"/>
            <a:ext cx="4679999" cy="3921625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2e4d922c0c6_10_336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</a:t>
            </a: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</a:t>
            </a:r>
            <a:r>
              <a:rPr lang="en-US" sz="2000">
                <a:solidFill>
                  <a:schemeClr val="dk1"/>
                </a:solidFill>
              </a:rPr>
              <a:t>        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Fetch Stage 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g2e4d922c0c6_0_28"/>
          <p:cNvPicPr preferRelativeResize="0"/>
          <p:nvPr/>
        </p:nvPicPr>
        <p:blipFill rotWithShape="1">
          <a:blip r:embed="rId3">
            <a:alphaModFix/>
          </a:blip>
          <a:srcRect b="39759" l="0" r="0" t="0"/>
          <a:stretch/>
        </p:blipFill>
        <p:spPr>
          <a:xfrm>
            <a:off x="4250300" y="2228675"/>
            <a:ext cx="4800600" cy="3213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g2e4d922c0c6_0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96400"/>
            <a:ext cx="4250295" cy="566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g2e4d922c0c6_0_28"/>
          <p:cNvSpPr txBox="1"/>
          <p:nvPr/>
        </p:nvSpPr>
        <p:spPr>
          <a:xfrm>
            <a:off x="237759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</a:t>
            </a: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Decode Stage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Agenda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"/>
          <p:cNvSpPr txBox="1"/>
          <p:nvPr/>
        </p:nvSpPr>
        <p:spPr>
          <a:xfrm>
            <a:off x="1035425" y="1209800"/>
            <a:ext cx="4254300" cy="52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CPU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○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Design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Pipelined </a:t>
            </a:r>
            <a:r>
              <a:rPr lang="en-US" sz="2000"/>
              <a:t>D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atapath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Control Unit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Hazard </a:t>
            </a:r>
            <a:r>
              <a:rPr lang="en-US" sz="2000"/>
              <a:t>U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nit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○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Implementation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Pipelined </a:t>
            </a:r>
            <a:r>
              <a:rPr lang="en-US" sz="2000">
                <a:solidFill>
                  <a:schemeClr val="dk1"/>
                </a:solidFill>
              </a:rPr>
              <a:t>D</a:t>
            </a: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atapath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 Unit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Hazard </a:t>
            </a:r>
            <a:r>
              <a:rPr lang="en-US" sz="2000">
                <a:solidFill>
                  <a:schemeClr val="dk1"/>
                </a:solidFill>
              </a:rPr>
              <a:t>U</a:t>
            </a: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nit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○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Verification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"/>
          <p:cNvSpPr txBox="1"/>
          <p:nvPr/>
        </p:nvSpPr>
        <p:spPr>
          <a:xfrm>
            <a:off x="5508700" y="1196400"/>
            <a:ext cx="3438300" cy="3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Peripherals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○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Interrupt Controller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○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GPIO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○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Timer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○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UART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○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PS2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○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VGA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e4d922c0c6_0_33"/>
          <p:cNvSpPr txBox="1"/>
          <p:nvPr/>
        </p:nvSpPr>
        <p:spPr>
          <a:xfrm>
            <a:off x="5159850" y="1282300"/>
            <a:ext cx="3731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5" name="Google Shape;385;g2e4d922c0c6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300" y="2269625"/>
            <a:ext cx="4288950" cy="3228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g2e4d922c0c6_0_33"/>
          <p:cNvPicPr preferRelativeResize="0"/>
          <p:nvPr/>
        </p:nvPicPr>
        <p:blipFill rotWithShape="1">
          <a:blip r:embed="rId4">
            <a:alphaModFix/>
          </a:blip>
          <a:srcRect b="35979" l="0" r="0" t="0"/>
          <a:stretch/>
        </p:blipFill>
        <p:spPr>
          <a:xfrm>
            <a:off x="4072688" y="2269625"/>
            <a:ext cx="4995112" cy="322844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g2e4d922c0c6_0_33"/>
          <p:cNvSpPr txBox="1"/>
          <p:nvPr/>
        </p:nvSpPr>
        <p:spPr>
          <a:xfrm>
            <a:off x="237759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</a:t>
            </a: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Execute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 Stage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e4d922c0c6_0_38"/>
          <p:cNvSpPr txBox="1"/>
          <p:nvPr/>
        </p:nvSpPr>
        <p:spPr>
          <a:xfrm>
            <a:off x="5159850" y="1282300"/>
            <a:ext cx="3731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3" name="Google Shape;393;g2e4d922c0c6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425" y="4963425"/>
            <a:ext cx="7119125" cy="5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g2e4d922c0c6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2314" y="1899650"/>
            <a:ext cx="6342676" cy="254535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g2e4d922c0c6_0_38"/>
          <p:cNvSpPr txBox="1"/>
          <p:nvPr/>
        </p:nvSpPr>
        <p:spPr>
          <a:xfrm>
            <a:off x="237759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</a:t>
            </a: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Memory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 Stage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e4d922c0c6_0_43"/>
          <p:cNvSpPr txBox="1"/>
          <p:nvPr/>
        </p:nvSpPr>
        <p:spPr>
          <a:xfrm>
            <a:off x="5159850" y="1282300"/>
            <a:ext cx="3731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1" name="Google Shape;401;g2e4d922c0c6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2650" y="1370225"/>
            <a:ext cx="5867400" cy="301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g2e4d922c0c6_0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7325" y="5006200"/>
            <a:ext cx="5932725" cy="79397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g2e4d922c0c6_0_43"/>
          <p:cNvSpPr txBox="1"/>
          <p:nvPr/>
        </p:nvSpPr>
        <p:spPr>
          <a:xfrm>
            <a:off x="237759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</a:t>
            </a: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Write-Back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 Stage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e4c3c55d04_7_30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Implementation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Intermediate Registers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409" name="Google Shape;409;g2e4c3c55d04_7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4813" y="1935425"/>
            <a:ext cx="5377675" cy="46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g2e4c3c55d04_7_30"/>
          <p:cNvSpPr txBox="1"/>
          <p:nvPr/>
        </p:nvSpPr>
        <p:spPr>
          <a:xfrm>
            <a:off x="1129900" y="1473725"/>
            <a:ext cx="569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Intermediate</a:t>
            </a:r>
            <a:r>
              <a:rPr lang="en-US" sz="1800"/>
              <a:t> Register general representation</a:t>
            </a:r>
            <a:endParaRPr sz="1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e4d922c0c6_4_11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Implementation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Control Unit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416" name="Google Shape;416;g2e4d922c0c6_4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6575" y="1196400"/>
            <a:ext cx="4385775" cy="55966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17" name="Google Shape;417;g2e4d922c0c6_4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8550" y="2091862"/>
            <a:ext cx="2937950" cy="380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g2e4d922c0c6_4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575" y="1501200"/>
            <a:ext cx="5283419" cy="535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g2e4d922c0c6_4_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175" y="1501200"/>
            <a:ext cx="3610410" cy="5356799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g2e4d922c0c6_4_40"/>
          <p:cNvSpPr txBox="1"/>
          <p:nvPr/>
        </p:nvSpPr>
        <p:spPr>
          <a:xfrm>
            <a:off x="237759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Hazard Unit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25" name="Google Shape;425;g2e4d922c0c6_4_40"/>
          <p:cNvSpPr txBox="1"/>
          <p:nvPr/>
        </p:nvSpPr>
        <p:spPr>
          <a:xfrm>
            <a:off x="448900" y="1129200"/>
            <a:ext cx="569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Control/Data </a:t>
            </a:r>
            <a:endParaRPr sz="1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g2e4c3c55d04_7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550" y="3422975"/>
            <a:ext cx="6172200" cy="258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g2e4c3c55d04_7_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4425" y="1551800"/>
            <a:ext cx="2638425" cy="140970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g2e4c3c55d04_7_36"/>
          <p:cNvSpPr txBox="1"/>
          <p:nvPr/>
        </p:nvSpPr>
        <p:spPr>
          <a:xfrm>
            <a:off x="237759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Forwarding Unit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e4ab20fb12_2_282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Implementation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Barrel Shifter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38" name="Google Shape;438;g2e4ab20fb12_2_282"/>
          <p:cNvSpPr txBox="1"/>
          <p:nvPr/>
        </p:nvSpPr>
        <p:spPr>
          <a:xfrm>
            <a:off x="5159850" y="1282300"/>
            <a:ext cx="3731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9" name="Google Shape;439;g2e4ab20fb12_2_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0676" y="1471724"/>
            <a:ext cx="6399299" cy="170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g2e4ab20fb12_2_2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8675" y="3178199"/>
            <a:ext cx="5601311" cy="345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g2e4ab20fb12_2_2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800" y="4830951"/>
            <a:ext cx="3127973" cy="140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e4c3c55d04_7_42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Implementation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Bus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447" name="Google Shape;447;g2e4c3c55d04_7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950" y="1989249"/>
            <a:ext cx="4034899" cy="4563951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g2e4c3c55d04_7_42"/>
          <p:cNvSpPr txBox="1"/>
          <p:nvPr/>
        </p:nvSpPr>
        <p:spPr>
          <a:xfrm>
            <a:off x="1124950" y="1447000"/>
            <a:ext cx="2082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Interconnect </a:t>
            </a:r>
            <a:endParaRPr sz="1800"/>
          </a:p>
        </p:txBody>
      </p:sp>
      <p:sp>
        <p:nvSpPr>
          <p:cNvPr id="449" name="Google Shape;449;g2e4c3c55d04_7_42"/>
          <p:cNvSpPr txBox="1"/>
          <p:nvPr/>
        </p:nvSpPr>
        <p:spPr>
          <a:xfrm>
            <a:off x="5159850" y="1447000"/>
            <a:ext cx="245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Slave Wrapper</a:t>
            </a:r>
            <a:endParaRPr sz="1800"/>
          </a:p>
        </p:txBody>
      </p:sp>
      <p:pic>
        <p:nvPicPr>
          <p:cNvPr id="450" name="Google Shape;450;g2e4c3c55d04_7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9850" y="1989250"/>
            <a:ext cx="3984151" cy="3422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e4ab20fb12_2_71"/>
          <p:cNvSpPr txBox="1"/>
          <p:nvPr/>
        </p:nvSpPr>
        <p:spPr>
          <a:xfrm>
            <a:off x="1107000" y="3835800"/>
            <a:ext cx="7577400" cy="14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g2e4ab20fb12_2_71"/>
          <p:cNvSpPr txBox="1"/>
          <p:nvPr/>
        </p:nvSpPr>
        <p:spPr>
          <a:xfrm>
            <a:off x="1107000" y="1830300"/>
            <a:ext cx="7577400" cy="864600"/>
          </a:xfrm>
          <a:prstGeom prst="rect">
            <a:avLst/>
          </a:prstGeom>
          <a:solidFill>
            <a:srgbClr val="FFFFFF">
              <a:alpha val="64709"/>
            </a:srgbClr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g2e4ab20fb12_2_71"/>
          <p:cNvSpPr/>
          <p:nvPr/>
        </p:nvSpPr>
        <p:spPr>
          <a:xfrm>
            <a:off x="1502075" y="1971754"/>
            <a:ext cx="66528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1" lang="en-US" sz="4200">
                <a:latin typeface="Calibri"/>
                <a:ea typeface="Calibri"/>
                <a:cs typeface="Calibri"/>
                <a:sym typeface="Calibri"/>
              </a:rPr>
              <a:t>CPU VERIFICATION</a:t>
            </a:r>
            <a:endParaRPr b="0" i="0" sz="4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e4ab20fb12_2_0"/>
          <p:cNvSpPr txBox="1"/>
          <p:nvPr/>
        </p:nvSpPr>
        <p:spPr>
          <a:xfrm>
            <a:off x="1107000" y="3835800"/>
            <a:ext cx="7577400" cy="14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g2e4ab20fb12_2_0"/>
          <p:cNvSpPr txBox="1"/>
          <p:nvPr/>
        </p:nvSpPr>
        <p:spPr>
          <a:xfrm>
            <a:off x="1107000" y="1830300"/>
            <a:ext cx="7577400" cy="864600"/>
          </a:xfrm>
          <a:prstGeom prst="rect">
            <a:avLst/>
          </a:prstGeom>
          <a:solidFill>
            <a:srgbClr val="FFFFFF">
              <a:alpha val="64709"/>
            </a:srgbClr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g2e4ab20fb12_2_0"/>
          <p:cNvSpPr/>
          <p:nvPr/>
        </p:nvSpPr>
        <p:spPr>
          <a:xfrm>
            <a:off x="1502075" y="1971754"/>
            <a:ext cx="66528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1" lang="en-US" sz="4200">
                <a:latin typeface="Calibri"/>
                <a:ea typeface="Calibri"/>
                <a:cs typeface="Calibri"/>
                <a:sym typeface="Calibri"/>
              </a:rPr>
              <a:t>CPU DESIGN</a:t>
            </a:r>
            <a:endParaRPr b="0" i="0" sz="4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e4c3c55d04_21_1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g2e4c3c55d04_21_1"/>
          <p:cNvSpPr txBox="1"/>
          <p:nvPr/>
        </p:nvSpPr>
        <p:spPr>
          <a:xfrm>
            <a:off x="1124950" y="11964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Barrel Shifter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g2e4c3c55d04_21_1"/>
          <p:cNvSpPr txBox="1"/>
          <p:nvPr/>
        </p:nvSpPr>
        <p:spPr>
          <a:xfrm>
            <a:off x="5159850" y="1282300"/>
            <a:ext cx="3731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g2e4c3c55d04_21_1"/>
          <p:cNvSpPr txBox="1"/>
          <p:nvPr/>
        </p:nvSpPr>
        <p:spPr>
          <a:xfrm>
            <a:off x="1235050" y="1676850"/>
            <a:ext cx="21288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466" name="Google Shape;466;g2e4c3c55d04_2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42175"/>
            <a:ext cx="8839199" cy="2983696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g2e4c3c55d04_21_1"/>
          <p:cNvSpPr txBox="1"/>
          <p:nvPr/>
        </p:nvSpPr>
        <p:spPr>
          <a:xfrm>
            <a:off x="1124950" y="5379050"/>
            <a:ext cx="5764800" cy="10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Value to be shifted = 5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Number of shifts = 3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Result  = 28  </a:t>
            </a:r>
            <a:endParaRPr sz="18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e4c3c55d04_21_9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g2e4c3c55d04_21_9"/>
          <p:cNvSpPr txBox="1"/>
          <p:nvPr/>
        </p:nvSpPr>
        <p:spPr>
          <a:xfrm>
            <a:off x="1124950" y="13488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Hazard Unit Integration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g2e4c3c55d04_21_9"/>
          <p:cNvSpPr txBox="1"/>
          <p:nvPr/>
        </p:nvSpPr>
        <p:spPr>
          <a:xfrm>
            <a:off x="1656750" y="1921400"/>
            <a:ext cx="29721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 sz="1800"/>
              <a:t>Forward Mechanism</a:t>
            </a:r>
            <a:endParaRPr sz="1800"/>
          </a:p>
        </p:txBody>
      </p:sp>
      <p:pic>
        <p:nvPicPr>
          <p:cNvPr id="475" name="Google Shape;475;g2e4c3c55d04_21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6675" y="2322150"/>
            <a:ext cx="2085975" cy="326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g2e4c3c55d04_21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7925" y="2403300"/>
            <a:ext cx="1646422" cy="1196400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g2e4c3c55d04_21_9"/>
          <p:cNvSpPr txBox="1"/>
          <p:nvPr/>
        </p:nvSpPr>
        <p:spPr>
          <a:xfrm>
            <a:off x="1656775" y="3927250"/>
            <a:ext cx="4096800" cy="27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3 types of forwards are possible: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Forward of a value in the write-back stage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Forward of an immediate value in the memory stage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Forward of an ALU output value</a:t>
            </a:r>
            <a:endParaRPr sz="18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e4c3c55d04_21_19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g2e4c3c55d04_21_19"/>
          <p:cNvSpPr txBox="1"/>
          <p:nvPr/>
        </p:nvSpPr>
        <p:spPr>
          <a:xfrm>
            <a:off x="1124950" y="11964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Hazard Unit Integration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g2e4c3c55d04_21_19"/>
          <p:cNvSpPr txBox="1"/>
          <p:nvPr/>
        </p:nvSpPr>
        <p:spPr>
          <a:xfrm>
            <a:off x="5159850" y="1282300"/>
            <a:ext cx="3731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g2e4c3c55d04_21_19"/>
          <p:cNvSpPr txBox="1"/>
          <p:nvPr/>
        </p:nvSpPr>
        <p:spPr>
          <a:xfrm>
            <a:off x="1656750" y="1616600"/>
            <a:ext cx="68481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 sz="1800"/>
              <a:t>Forward Mechanism - Behavioral Simulation</a:t>
            </a:r>
            <a:endParaRPr sz="1800"/>
          </a:p>
        </p:txBody>
      </p:sp>
      <p:pic>
        <p:nvPicPr>
          <p:cNvPr id="486" name="Google Shape;486;g2e4c3c55d04_21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025" y="2048300"/>
            <a:ext cx="8893952" cy="2727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g2e4c3c55d04_21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9275" y="5742074"/>
            <a:ext cx="1428750" cy="1038225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g2e4c3c55d04_21_19"/>
          <p:cNvSpPr txBox="1"/>
          <p:nvPr/>
        </p:nvSpPr>
        <p:spPr>
          <a:xfrm>
            <a:off x="704175" y="4685650"/>
            <a:ext cx="6987300" cy="17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2. SUB inst, 2nd OP = write-back stage of 1st LDI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3. SUB inst, 1st OP = immediate value from memory stage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4. OR inst, 1st OP = ALU output in the memory stage</a:t>
            </a:r>
            <a:endParaRPr sz="1800"/>
          </a:p>
        </p:txBody>
      </p:sp>
      <p:pic>
        <p:nvPicPr>
          <p:cNvPr id="489" name="Google Shape;489;g2e4c3c55d04_21_19"/>
          <p:cNvPicPr preferRelativeResize="0"/>
          <p:nvPr/>
        </p:nvPicPr>
        <p:blipFill rotWithShape="1">
          <a:blip r:embed="rId5">
            <a:alphaModFix/>
          </a:blip>
          <a:srcRect b="49864" l="0" r="0" t="0"/>
          <a:stretch/>
        </p:blipFill>
        <p:spPr>
          <a:xfrm>
            <a:off x="7208046" y="4955952"/>
            <a:ext cx="1783804" cy="140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e4c3c55d04_21_28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g2e4c3c55d04_21_28"/>
          <p:cNvSpPr txBox="1"/>
          <p:nvPr/>
        </p:nvSpPr>
        <p:spPr>
          <a:xfrm>
            <a:off x="1124950" y="11964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Hazard Unit Integration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g2e4c3c55d04_21_28"/>
          <p:cNvSpPr txBox="1"/>
          <p:nvPr/>
        </p:nvSpPr>
        <p:spPr>
          <a:xfrm>
            <a:off x="5159850" y="1282300"/>
            <a:ext cx="3731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g2e4c3c55d04_21_28"/>
          <p:cNvSpPr txBox="1"/>
          <p:nvPr/>
        </p:nvSpPr>
        <p:spPr>
          <a:xfrm>
            <a:off x="1656750" y="1616600"/>
            <a:ext cx="68481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 sz="1800"/>
              <a:t>Forward Mechanism  - Post-Synthesis Simulation</a:t>
            </a:r>
            <a:endParaRPr sz="1800"/>
          </a:p>
        </p:txBody>
      </p:sp>
      <p:pic>
        <p:nvPicPr>
          <p:cNvPr id="498" name="Google Shape;498;g2e4c3c55d04_21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700" y="3257125"/>
            <a:ext cx="8839204" cy="1545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e4c3c55d04_21_45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2e4c3c55d04_21_45"/>
          <p:cNvSpPr txBox="1"/>
          <p:nvPr/>
        </p:nvSpPr>
        <p:spPr>
          <a:xfrm>
            <a:off x="1124950" y="11964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Hazard Unit Integration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2e4c3c55d04_21_45"/>
          <p:cNvSpPr txBox="1"/>
          <p:nvPr/>
        </p:nvSpPr>
        <p:spPr>
          <a:xfrm>
            <a:off x="1656750" y="1616600"/>
            <a:ext cx="68910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 sz="1800"/>
              <a:t>Stall</a:t>
            </a:r>
            <a:r>
              <a:rPr lang="en-US" sz="1800"/>
              <a:t> Mechanism - Behavioral Simulation</a:t>
            </a:r>
            <a:endParaRPr sz="1800"/>
          </a:p>
        </p:txBody>
      </p:sp>
      <p:pic>
        <p:nvPicPr>
          <p:cNvPr id="506" name="Google Shape;506;g2e4c3c55d04_21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9500" y="5267700"/>
            <a:ext cx="1562100" cy="111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g2e4c3c55d04_21_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170600"/>
            <a:ext cx="8839204" cy="2615507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g2e4c3c55d04_21_45"/>
          <p:cNvSpPr txBox="1"/>
          <p:nvPr/>
        </p:nvSpPr>
        <p:spPr>
          <a:xfrm>
            <a:off x="1265175" y="4980325"/>
            <a:ext cx="4217100" cy="17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NOP between LOAD and ADD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STALL mechanism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LOAD inst memory stage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value is </a:t>
            </a:r>
            <a:r>
              <a:rPr lang="en-US" sz="1800"/>
              <a:t>forward</a:t>
            </a:r>
            <a:r>
              <a:rPr lang="en-US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e4c3c55d04_21_58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g2e4c3c55d04_21_58"/>
          <p:cNvSpPr txBox="1"/>
          <p:nvPr/>
        </p:nvSpPr>
        <p:spPr>
          <a:xfrm>
            <a:off x="1124950" y="11964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Hazard Unit Integration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g2e4c3c55d04_21_58"/>
          <p:cNvSpPr txBox="1"/>
          <p:nvPr/>
        </p:nvSpPr>
        <p:spPr>
          <a:xfrm>
            <a:off x="1656750" y="1616600"/>
            <a:ext cx="68910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 sz="1800"/>
              <a:t>Stall Mechanism - Post-Synthesis Simulation</a:t>
            </a:r>
            <a:endParaRPr sz="1800"/>
          </a:p>
        </p:txBody>
      </p:sp>
      <p:pic>
        <p:nvPicPr>
          <p:cNvPr id="516" name="Google Shape;516;g2e4c3c55d04_21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13200"/>
            <a:ext cx="8839204" cy="1376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2e4c3c55d04_21_68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g2e4c3c55d04_21_68"/>
          <p:cNvSpPr txBox="1"/>
          <p:nvPr/>
        </p:nvSpPr>
        <p:spPr>
          <a:xfrm>
            <a:off x="1124950" y="11964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Hazard Unit Integration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g2e4c3c55d04_21_68"/>
          <p:cNvSpPr txBox="1"/>
          <p:nvPr/>
        </p:nvSpPr>
        <p:spPr>
          <a:xfrm>
            <a:off x="1656750" y="1616600"/>
            <a:ext cx="68910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 sz="1800"/>
              <a:t>Flush</a:t>
            </a:r>
            <a:r>
              <a:rPr lang="en-US" sz="1800"/>
              <a:t> Mechanism - Behavioral Simulation</a:t>
            </a:r>
            <a:endParaRPr sz="1800"/>
          </a:p>
        </p:txBody>
      </p:sp>
      <p:sp>
        <p:nvSpPr>
          <p:cNvPr id="524" name="Google Shape;524;g2e4c3c55d04_21_68"/>
          <p:cNvSpPr txBox="1"/>
          <p:nvPr/>
        </p:nvSpPr>
        <p:spPr>
          <a:xfrm>
            <a:off x="1756000" y="2132900"/>
            <a:ext cx="26901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branch instructions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jump </a:t>
            </a:r>
            <a:r>
              <a:rPr lang="en-US" sz="1800"/>
              <a:t>instructions</a:t>
            </a:r>
            <a:endParaRPr sz="1800"/>
          </a:p>
        </p:txBody>
      </p:sp>
      <p:pic>
        <p:nvPicPr>
          <p:cNvPr id="525" name="Google Shape;525;g2e4c3c55d04_21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200" y="2855450"/>
            <a:ext cx="8839204" cy="216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g2e4c3c55d04_21_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0250" y="5079800"/>
            <a:ext cx="1231609" cy="150530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g2e4c3c55d04_21_68"/>
          <p:cNvSpPr txBox="1"/>
          <p:nvPr/>
        </p:nvSpPr>
        <p:spPr>
          <a:xfrm>
            <a:off x="1435850" y="5221325"/>
            <a:ext cx="5601000" cy="15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Decode stage of the branch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Execute stage of the branch - flush signals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PC updated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ADD instruction being executed</a:t>
            </a:r>
            <a:endParaRPr sz="18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2e4c3c55d04_21_79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g2e4c3c55d04_21_79"/>
          <p:cNvSpPr txBox="1"/>
          <p:nvPr/>
        </p:nvSpPr>
        <p:spPr>
          <a:xfrm>
            <a:off x="1124950" y="11964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Hazard Unit Integration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g2e4c3c55d04_21_79"/>
          <p:cNvSpPr txBox="1"/>
          <p:nvPr/>
        </p:nvSpPr>
        <p:spPr>
          <a:xfrm>
            <a:off x="1656750" y="1616600"/>
            <a:ext cx="68910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 sz="1800"/>
              <a:t>Flush Mechanism - Behavioral Simulation</a:t>
            </a:r>
            <a:endParaRPr sz="1800"/>
          </a:p>
        </p:txBody>
      </p:sp>
      <p:sp>
        <p:nvSpPr>
          <p:cNvPr id="535" name="Google Shape;535;g2e4c3c55d04_21_79"/>
          <p:cNvSpPr txBox="1"/>
          <p:nvPr/>
        </p:nvSpPr>
        <p:spPr>
          <a:xfrm>
            <a:off x="1756000" y="2132900"/>
            <a:ext cx="26901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branch instructions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jump instructions</a:t>
            </a:r>
            <a:endParaRPr sz="1800"/>
          </a:p>
        </p:txBody>
      </p:sp>
      <p:pic>
        <p:nvPicPr>
          <p:cNvPr id="536" name="Google Shape;536;g2e4c3c55d04_21_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200" y="2855450"/>
            <a:ext cx="8839204" cy="216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g2e4c3c55d04_21_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0250" y="5079800"/>
            <a:ext cx="1231609" cy="1505300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g2e4c3c55d04_21_79"/>
          <p:cNvSpPr txBox="1"/>
          <p:nvPr/>
        </p:nvSpPr>
        <p:spPr>
          <a:xfrm>
            <a:off x="1435850" y="5221325"/>
            <a:ext cx="5601000" cy="15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5. Decode stage of the JUMP instruction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6. Hazard unit send flush signals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7. PC updated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8. HALT instruction never executed</a:t>
            </a:r>
            <a:endParaRPr sz="18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e4c3c55d04_21_89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g2e4c3c55d04_21_89"/>
          <p:cNvSpPr txBox="1"/>
          <p:nvPr/>
        </p:nvSpPr>
        <p:spPr>
          <a:xfrm>
            <a:off x="1124950" y="11964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Hazard Unit Integration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g2e4c3c55d04_21_89"/>
          <p:cNvSpPr txBox="1"/>
          <p:nvPr/>
        </p:nvSpPr>
        <p:spPr>
          <a:xfrm>
            <a:off x="1656750" y="1616600"/>
            <a:ext cx="68910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 sz="1800"/>
              <a:t>Flush Mechanism - Post-Synthesis Simulation</a:t>
            </a:r>
            <a:endParaRPr sz="1800"/>
          </a:p>
        </p:txBody>
      </p:sp>
      <p:pic>
        <p:nvPicPr>
          <p:cNvPr id="546" name="Google Shape;546;g2e4c3c55d04_21_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2876550"/>
            <a:ext cx="8839200" cy="197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e4c3c55d04_21_101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g2e4c3c55d04_21_101"/>
          <p:cNvSpPr txBox="1"/>
          <p:nvPr/>
        </p:nvSpPr>
        <p:spPr>
          <a:xfrm>
            <a:off x="1124950" y="11964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Integration</a:t>
            </a:r>
            <a:r>
              <a:rPr lang="en-US" sz="2000"/>
              <a:t> Test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3" name="Google Shape;553;g2e4c3c55d04_21_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0500" y="1821350"/>
            <a:ext cx="6916454" cy="2860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g2e4c3c55d04_21_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5300" y="4225475"/>
            <a:ext cx="1116800" cy="2441725"/>
          </a:xfrm>
          <a:prstGeom prst="rect">
            <a:avLst/>
          </a:prstGeom>
          <a:noFill/>
          <a:ln>
            <a:noFill/>
          </a:ln>
        </p:spPr>
      </p:pic>
      <p:sp>
        <p:nvSpPr>
          <p:cNvPr id="555" name="Google Shape;555;g2e4c3c55d04_21_101"/>
          <p:cNvSpPr txBox="1"/>
          <p:nvPr/>
        </p:nvSpPr>
        <p:spPr>
          <a:xfrm>
            <a:off x="1355525" y="4869875"/>
            <a:ext cx="61251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-US" sz="1800"/>
              <a:t>execution of the LDI R2 and R3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-US" sz="1800"/>
              <a:t>forward mechanism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-US" sz="1800"/>
              <a:t>SUB </a:t>
            </a:r>
            <a:r>
              <a:rPr lang="en-US" sz="1800"/>
              <a:t>instruction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-US" sz="1800"/>
              <a:t>Branch instruction, BranchBit = ‘1’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-US" sz="1800"/>
              <a:t>Flush Signals = ‘1’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-US" sz="1800"/>
              <a:t>IR are reset to ‘0’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e4d922c0c6_10_326"/>
          <p:cNvSpPr txBox="1"/>
          <p:nvPr/>
        </p:nvSpPr>
        <p:spPr>
          <a:xfrm>
            <a:off x="1369125" y="1836625"/>
            <a:ext cx="5577000" cy="18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/>
              <a:t>Instruction Fetch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Instruction Decode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Instruction Execution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Data Memory Access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Write Back</a:t>
            </a:r>
            <a:endParaRPr sz="20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2e4d922c0c6_10_326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         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Pipelined Datapath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64" name="Google Shape;264;g2e4d922c0c6_10_326"/>
          <p:cNvSpPr txBox="1"/>
          <p:nvPr/>
        </p:nvSpPr>
        <p:spPr>
          <a:xfrm>
            <a:off x="1245825" y="1450775"/>
            <a:ext cx="5700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Pipeline Stages:</a:t>
            </a:r>
            <a:endParaRPr b="1" sz="2100"/>
          </a:p>
        </p:txBody>
      </p:sp>
      <p:sp>
        <p:nvSpPr>
          <p:cNvPr id="265" name="Google Shape;265;g2e4d922c0c6_10_326"/>
          <p:cNvSpPr txBox="1"/>
          <p:nvPr/>
        </p:nvSpPr>
        <p:spPr>
          <a:xfrm>
            <a:off x="1492425" y="4509175"/>
            <a:ext cx="5577000" cy="15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/>
              <a:t>Fetch to Decode Register File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Decode to Execute Register File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Execute to Memory Register File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Memory to Write-Back Register File</a:t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g2e4d922c0c6_10_326"/>
          <p:cNvSpPr txBox="1"/>
          <p:nvPr/>
        </p:nvSpPr>
        <p:spPr>
          <a:xfrm>
            <a:off x="1369125" y="4097000"/>
            <a:ext cx="5700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Intermediate Register Files:</a:t>
            </a:r>
            <a:endParaRPr b="1" sz="21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e4c3c55d04_21_112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g2e4c3c55d04_21_112"/>
          <p:cNvSpPr txBox="1"/>
          <p:nvPr/>
        </p:nvSpPr>
        <p:spPr>
          <a:xfrm>
            <a:off x="1124950" y="11964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Integration Integration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2" name="Google Shape;562;g2e4c3c55d04_21_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0500" y="1821350"/>
            <a:ext cx="6916454" cy="2860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g2e4c3c55d04_21_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5300" y="4225475"/>
            <a:ext cx="1116800" cy="2441725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g2e4c3c55d04_21_112"/>
          <p:cNvSpPr txBox="1"/>
          <p:nvPr/>
        </p:nvSpPr>
        <p:spPr>
          <a:xfrm>
            <a:off x="1355525" y="4869875"/>
            <a:ext cx="61251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7) ADD R6 and R7 (RAW)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8) Stall signal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9) Pause the pipeline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10) JMP, flush Fetch, Decode and Execute stages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11) Jump to correct PC </a:t>
            </a:r>
            <a:endParaRPr sz="18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e4c3c55d04_21_143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g2e4c3c55d04_21_143"/>
          <p:cNvSpPr txBox="1"/>
          <p:nvPr/>
        </p:nvSpPr>
        <p:spPr>
          <a:xfrm>
            <a:off x="1124950" y="1120200"/>
            <a:ext cx="786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US" sz="2000"/>
              <a:t>Timings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g2e4c3c55d04_21_143"/>
          <p:cNvSpPr txBox="1"/>
          <p:nvPr/>
        </p:nvSpPr>
        <p:spPr>
          <a:xfrm>
            <a:off x="1656750" y="1464200"/>
            <a:ext cx="68910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 sz="1800"/>
              <a:t>Memory</a:t>
            </a:r>
            <a:r>
              <a:rPr lang="en-US" sz="1800"/>
              <a:t> Stage (LD, ST, LDX and STX)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 sz="1800"/>
              <a:t>Write Back Stage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 sz="1800"/>
              <a:t>Timing Results</a:t>
            </a:r>
            <a:endParaRPr sz="1800"/>
          </a:p>
        </p:txBody>
      </p:sp>
      <p:grpSp>
        <p:nvGrpSpPr>
          <p:cNvPr id="572" name="Google Shape;572;g2e4c3c55d04_21_143"/>
          <p:cNvGrpSpPr/>
          <p:nvPr/>
        </p:nvGrpSpPr>
        <p:grpSpPr>
          <a:xfrm>
            <a:off x="2332699" y="1895888"/>
            <a:ext cx="5783590" cy="3651506"/>
            <a:chOff x="1124950" y="2048300"/>
            <a:chExt cx="6047250" cy="3890375"/>
          </a:xfrm>
        </p:grpSpPr>
        <p:pic>
          <p:nvPicPr>
            <p:cNvPr id="573" name="Google Shape;573;g2e4c3c55d04_21_1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24950" y="2585025"/>
              <a:ext cx="6047250" cy="33536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4" name="Google Shape;574;g2e4c3c55d04_21_1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19013" y="2048300"/>
              <a:ext cx="2653182" cy="5486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75" name="Google Shape;575;g2e4c3c55d04_21_143"/>
          <p:cNvSpPr txBox="1"/>
          <p:nvPr/>
        </p:nvSpPr>
        <p:spPr>
          <a:xfrm>
            <a:off x="1126500" y="5597000"/>
            <a:ext cx="78669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Last semester the maximum CPU frequency was 100 Mhz.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With the pipeline, it was possible to obtain a higher frequency due the stages division.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2e4ab20fb12_2_288"/>
          <p:cNvSpPr txBox="1"/>
          <p:nvPr/>
        </p:nvSpPr>
        <p:spPr>
          <a:xfrm>
            <a:off x="1107000" y="3835800"/>
            <a:ext cx="7577400" cy="14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g2e4ab20fb12_2_288"/>
          <p:cNvSpPr txBox="1"/>
          <p:nvPr/>
        </p:nvSpPr>
        <p:spPr>
          <a:xfrm>
            <a:off x="1107000" y="1830300"/>
            <a:ext cx="7577400" cy="864600"/>
          </a:xfrm>
          <a:prstGeom prst="rect">
            <a:avLst/>
          </a:prstGeom>
          <a:solidFill>
            <a:srgbClr val="FFFFFF">
              <a:alpha val="64709"/>
            </a:srgbClr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g2e4ab20fb12_2_288"/>
          <p:cNvSpPr/>
          <p:nvPr/>
        </p:nvSpPr>
        <p:spPr>
          <a:xfrm>
            <a:off x="1502075" y="1971754"/>
            <a:ext cx="66528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1" lang="en-US" sz="4200">
                <a:latin typeface="Calibri"/>
                <a:ea typeface="Calibri"/>
                <a:cs typeface="Calibri"/>
                <a:sym typeface="Calibri"/>
              </a:rPr>
              <a:t>PERIPHERALS</a:t>
            </a:r>
            <a:endParaRPr b="0" i="0" sz="4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e4d922c0c6_1_16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 Design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8" name="Google Shape;588;g2e4d922c0c6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2488" y="1269513"/>
            <a:ext cx="3162300" cy="279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g2e4d922c0c6_1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3238" y="4139400"/>
            <a:ext cx="5140825" cy="2582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e4d922c0c6_1_26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 Design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g2e4d922c0c6_1_26"/>
          <p:cNvSpPr txBox="1"/>
          <p:nvPr/>
        </p:nvSpPr>
        <p:spPr>
          <a:xfrm>
            <a:off x="1448875" y="1265325"/>
            <a:ext cx="3226200" cy="10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Pending Interrupt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CPU modifications:</a:t>
            </a:r>
            <a:endParaRPr sz="1800"/>
          </a:p>
        </p:txBody>
      </p:sp>
      <p:pic>
        <p:nvPicPr>
          <p:cNvPr id="596" name="Google Shape;596;g2e4d922c0c6_1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7075" y="4496875"/>
            <a:ext cx="3580325" cy="223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g2e4d922c0c6_1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1075" y="2367750"/>
            <a:ext cx="3426925" cy="205615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g2e4d922c0c6_1_26"/>
          <p:cNvSpPr txBox="1"/>
          <p:nvPr/>
        </p:nvSpPr>
        <p:spPr>
          <a:xfrm>
            <a:off x="6030475" y="2693888"/>
            <a:ext cx="25308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shadow register (PCBackup)</a:t>
            </a:r>
            <a:endParaRPr sz="1300"/>
          </a:p>
        </p:txBody>
      </p:sp>
      <p:sp>
        <p:nvSpPr>
          <p:cNvPr id="599" name="Google Shape;599;g2e4d922c0c6_1_26"/>
          <p:cNvSpPr txBox="1"/>
          <p:nvPr/>
        </p:nvSpPr>
        <p:spPr>
          <a:xfrm>
            <a:off x="3415025" y="5489000"/>
            <a:ext cx="10764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Fetch stage</a:t>
            </a:r>
            <a:endParaRPr sz="1300"/>
          </a:p>
        </p:txBody>
      </p:sp>
      <p:cxnSp>
        <p:nvCxnSpPr>
          <p:cNvPr id="600" name="Google Shape;600;g2e4d922c0c6_1_26"/>
          <p:cNvCxnSpPr/>
          <p:nvPr/>
        </p:nvCxnSpPr>
        <p:spPr>
          <a:xfrm rot="10800000">
            <a:off x="5476750" y="2897750"/>
            <a:ext cx="453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1" name="Google Shape;601;g2e4d922c0c6_1_26"/>
          <p:cNvCxnSpPr/>
          <p:nvPr/>
        </p:nvCxnSpPr>
        <p:spPr>
          <a:xfrm>
            <a:off x="4532913" y="5692850"/>
            <a:ext cx="453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2e4d922c0c6_8_1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 Design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g2e4d922c0c6_8_1"/>
          <p:cNvSpPr txBox="1"/>
          <p:nvPr/>
        </p:nvSpPr>
        <p:spPr>
          <a:xfrm>
            <a:off x="1168750" y="1226725"/>
            <a:ext cx="54285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Scenarios when an interrupt occurs: </a:t>
            </a:r>
            <a:endParaRPr sz="1800"/>
          </a:p>
        </p:txBody>
      </p:sp>
      <p:sp>
        <p:nvSpPr>
          <p:cNvPr id="608" name="Google Shape;608;g2e4d922c0c6_8_1"/>
          <p:cNvSpPr txBox="1"/>
          <p:nvPr/>
        </p:nvSpPr>
        <p:spPr>
          <a:xfrm>
            <a:off x="1431575" y="1644375"/>
            <a:ext cx="69741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US" sz="1500"/>
              <a:t>When there is no control instruction in the current pipeline</a:t>
            </a:r>
            <a:endParaRPr sz="1500"/>
          </a:p>
        </p:txBody>
      </p:sp>
      <p:pic>
        <p:nvPicPr>
          <p:cNvPr id="609" name="Google Shape;609;g2e4d922c0c6_8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2975" y="2031375"/>
            <a:ext cx="205740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g2e4d922c0c6_8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2963" y="3389825"/>
            <a:ext cx="6942368" cy="328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2e4d922c0c6_8_9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 Design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g2e4d922c0c6_8_9"/>
          <p:cNvSpPr txBox="1"/>
          <p:nvPr/>
        </p:nvSpPr>
        <p:spPr>
          <a:xfrm>
            <a:off x="1168750" y="1226725"/>
            <a:ext cx="54285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Scenarios when an interrupt occurs: </a:t>
            </a:r>
            <a:endParaRPr sz="1800"/>
          </a:p>
        </p:txBody>
      </p:sp>
      <p:sp>
        <p:nvSpPr>
          <p:cNvPr id="617" name="Google Shape;617;g2e4d922c0c6_8_9"/>
          <p:cNvSpPr txBox="1"/>
          <p:nvPr/>
        </p:nvSpPr>
        <p:spPr>
          <a:xfrm>
            <a:off x="1431575" y="1644375"/>
            <a:ext cx="69741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US" sz="1500"/>
              <a:t>When there is no control instruction in the current pipeline</a:t>
            </a:r>
            <a:endParaRPr sz="1500"/>
          </a:p>
        </p:txBody>
      </p:sp>
      <p:pic>
        <p:nvPicPr>
          <p:cNvPr id="618" name="Google Shape;618;g2e4d922c0c6_8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6161" y="3356400"/>
            <a:ext cx="7023589" cy="33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g2e4d922c0c6_8_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6150" y="2031375"/>
            <a:ext cx="2129225" cy="127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8f842393b6_2_4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 Design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g28f842393b6_2_4"/>
          <p:cNvSpPr txBox="1"/>
          <p:nvPr/>
        </p:nvSpPr>
        <p:spPr>
          <a:xfrm>
            <a:off x="1168750" y="1226725"/>
            <a:ext cx="54285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Scenarios when an interrupt occurs: </a:t>
            </a:r>
            <a:endParaRPr sz="1800"/>
          </a:p>
        </p:txBody>
      </p:sp>
      <p:sp>
        <p:nvSpPr>
          <p:cNvPr id="626" name="Google Shape;626;g28f842393b6_2_4"/>
          <p:cNvSpPr txBox="1"/>
          <p:nvPr/>
        </p:nvSpPr>
        <p:spPr>
          <a:xfrm>
            <a:off x="1431575" y="1644375"/>
            <a:ext cx="69741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US" sz="1500"/>
              <a:t>When there is no control instruction in the current pipeline</a:t>
            </a:r>
            <a:endParaRPr sz="1500"/>
          </a:p>
        </p:txBody>
      </p:sp>
      <p:pic>
        <p:nvPicPr>
          <p:cNvPr id="627" name="Google Shape;627;g28f842393b6_2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6150" y="2031373"/>
            <a:ext cx="2528725" cy="151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g28f842393b6_2_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7725" y="3616798"/>
            <a:ext cx="6141785" cy="3006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e4d922c0c6_10_13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 Design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g2e4d922c0c6_10_13"/>
          <p:cNvSpPr txBox="1"/>
          <p:nvPr/>
        </p:nvSpPr>
        <p:spPr>
          <a:xfrm>
            <a:off x="1168750" y="1226725"/>
            <a:ext cx="54285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Scenarios when an interrupt occurs: </a:t>
            </a:r>
            <a:endParaRPr sz="1800"/>
          </a:p>
        </p:txBody>
      </p:sp>
      <p:sp>
        <p:nvSpPr>
          <p:cNvPr id="635" name="Google Shape;635;g2e4d922c0c6_10_13"/>
          <p:cNvSpPr txBox="1"/>
          <p:nvPr/>
        </p:nvSpPr>
        <p:spPr>
          <a:xfrm>
            <a:off x="1005975" y="1634700"/>
            <a:ext cx="79800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2. 	</a:t>
            </a:r>
            <a:r>
              <a:rPr lang="en-US" sz="1300"/>
              <a:t>When a control instruction is in the execute stage, and the jump is taken at that moment</a:t>
            </a:r>
            <a:endParaRPr sz="1300"/>
          </a:p>
        </p:txBody>
      </p:sp>
      <p:pic>
        <p:nvPicPr>
          <p:cNvPr id="636" name="Google Shape;636;g2e4d922c0c6_1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525" y="3597325"/>
            <a:ext cx="6590551" cy="3225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7" name="Google Shape;637;g2e4d922c0c6_1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3525" y="2055437"/>
            <a:ext cx="2495334" cy="1511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2e4d922c0c6_10_21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 Design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g2e4d922c0c6_10_21"/>
          <p:cNvSpPr txBox="1"/>
          <p:nvPr/>
        </p:nvSpPr>
        <p:spPr>
          <a:xfrm>
            <a:off x="1168750" y="1226725"/>
            <a:ext cx="54285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Scenarios when an interrupt occurs: </a:t>
            </a:r>
            <a:endParaRPr sz="1800"/>
          </a:p>
        </p:txBody>
      </p:sp>
      <p:sp>
        <p:nvSpPr>
          <p:cNvPr id="644" name="Google Shape;644;g2e4d922c0c6_10_21"/>
          <p:cNvSpPr txBox="1"/>
          <p:nvPr/>
        </p:nvSpPr>
        <p:spPr>
          <a:xfrm>
            <a:off x="1431575" y="1644375"/>
            <a:ext cx="69741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3. 	 A few clock cycles after a control instruction occurs</a:t>
            </a:r>
            <a:endParaRPr sz="1500"/>
          </a:p>
        </p:txBody>
      </p:sp>
      <p:pic>
        <p:nvPicPr>
          <p:cNvPr id="645" name="Google Shape;645;g2e4d922c0c6_1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0400" y="1311700"/>
            <a:ext cx="2217300" cy="172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g2e4d922c0c6_10_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3775" y="2031375"/>
            <a:ext cx="4485246" cy="216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g2e4d922c0c6_10_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40675" y="4194125"/>
            <a:ext cx="4903325" cy="236434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8" name="Google Shape;648;g2e4d922c0c6_10_21"/>
          <p:cNvCxnSpPr/>
          <p:nvPr/>
        </p:nvCxnSpPr>
        <p:spPr>
          <a:xfrm>
            <a:off x="2546325" y="4277500"/>
            <a:ext cx="1624500" cy="43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e4c3c55d04_7_132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Fetch Stage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272" name="Google Shape;272;g2e4c3c55d04_7_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8725" y="1870800"/>
            <a:ext cx="7706675" cy="49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g2e4c3c55d04_7_132"/>
          <p:cNvSpPr txBox="1"/>
          <p:nvPr/>
        </p:nvSpPr>
        <p:spPr>
          <a:xfrm>
            <a:off x="1126025" y="1120200"/>
            <a:ext cx="8018100" cy="10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/>
              <a:t>Load the instruction into the register corresponding program counter.</a:t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e4d922c0c6_10_31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654" name="Google Shape;654;g2e4d922c0c6_10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4525" y="1840151"/>
            <a:ext cx="7134425" cy="2096675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g2e4d922c0c6_10_31"/>
          <p:cNvSpPr txBox="1"/>
          <p:nvPr/>
        </p:nvSpPr>
        <p:spPr>
          <a:xfrm>
            <a:off x="1344525" y="1325175"/>
            <a:ext cx="4680000" cy="1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Interrupt Source </a:t>
            </a:r>
            <a:r>
              <a:rPr lang="en-US" sz="1800"/>
              <a:t>Activation</a:t>
            </a:r>
            <a:endParaRPr sz="1800"/>
          </a:p>
        </p:txBody>
      </p:sp>
      <p:sp>
        <p:nvSpPr>
          <p:cNvPr id="656" name="Google Shape;656;g2e4d922c0c6_10_31"/>
          <p:cNvSpPr txBox="1"/>
          <p:nvPr/>
        </p:nvSpPr>
        <p:spPr>
          <a:xfrm>
            <a:off x="1344525" y="4468825"/>
            <a:ext cx="57069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Interrupt Priority Determination</a:t>
            </a:r>
            <a:endParaRPr sz="1800"/>
          </a:p>
        </p:txBody>
      </p:sp>
      <p:pic>
        <p:nvPicPr>
          <p:cNvPr id="657" name="Google Shape;657;g2e4d922c0c6_10_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4525" y="4892024"/>
            <a:ext cx="7395599" cy="153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2e4d922c0c6_10_43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663" name="Google Shape;663;g2e4d922c0c6_10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7201" y="1287063"/>
            <a:ext cx="5416801" cy="333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g2e4d922c0c6_10_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27200" y="4622967"/>
            <a:ext cx="5416801" cy="1548433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g2e4d922c0c6_10_43"/>
          <p:cNvSpPr txBox="1"/>
          <p:nvPr/>
        </p:nvSpPr>
        <p:spPr>
          <a:xfrm>
            <a:off x="1209100" y="2684225"/>
            <a:ext cx="2518200" cy="17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US" sz="1500"/>
              <a:t>An interrupt has been completed;</a:t>
            </a:r>
            <a:endParaRPr sz="1500"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US" sz="1500"/>
              <a:t>An interrupt has been attended;</a:t>
            </a:r>
            <a:endParaRPr sz="1500"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US" sz="1500"/>
              <a:t>A new interrupt request needs to be initiated;</a:t>
            </a:r>
            <a:endParaRPr sz="15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2e4d922c0c6_10_55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671" name="Google Shape;671;g2e4d922c0c6_10_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1538" y="3698775"/>
            <a:ext cx="6531574" cy="23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g2e4d922c0c6_10_55"/>
          <p:cNvSpPr txBox="1"/>
          <p:nvPr/>
        </p:nvSpPr>
        <p:spPr>
          <a:xfrm>
            <a:off x="1299025" y="1915200"/>
            <a:ext cx="7524900" cy="13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An interrupt is attended and there are no pending interrupts</a:t>
            </a:r>
            <a:endParaRPr sz="1800"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An interrupt service routine has been completed and there are no pending interrupts</a:t>
            </a:r>
            <a:endParaRPr sz="1800"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None of the above conditions is true. </a:t>
            </a:r>
            <a:endParaRPr sz="18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2e4d922c0c6_10_96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Verification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78" name="Google Shape;678;g2e4d922c0c6_10_96"/>
          <p:cNvSpPr txBox="1"/>
          <p:nvPr/>
        </p:nvSpPr>
        <p:spPr>
          <a:xfrm>
            <a:off x="1122050" y="1257450"/>
            <a:ext cx="80865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-US" sz="1800"/>
              <a:t>Interrupt request during non-control instructions</a:t>
            </a:r>
            <a:endParaRPr sz="1800"/>
          </a:p>
        </p:txBody>
      </p:sp>
      <p:pic>
        <p:nvPicPr>
          <p:cNvPr id="679" name="Google Shape;679;g2e4d922c0c6_10_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0025" y="1664050"/>
            <a:ext cx="6650048" cy="3153001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g2e4d922c0c6_10_96"/>
          <p:cNvSpPr txBox="1"/>
          <p:nvPr/>
        </p:nvSpPr>
        <p:spPr>
          <a:xfrm>
            <a:off x="1828150" y="5107225"/>
            <a:ext cx="5534100" cy="16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US" sz="1500"/>
              <a:t>Update the PC in the fetch stage;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US" sz="1500"/>
              <a:t>PC_Backup has updated for another 2 clock cycles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US" sz="1500"/>
              <a:t>1st RETI ignored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US" sz="1500"/>
              <a:t>PC changed to value of the PC_Backup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e4d922c0c6_10_107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Verification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86" name="Google Shape;686;g2e4d922c0c6_10_107"/>
          <p:cNvSpPr txBox="1"/>
          <p:nvPr/>
        </p:nvSpPr>
        <p:spPr>
          <a:xfrm>
            <a:off x="1122050" y="1257450"/>
            <a:ext cx="80865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2)      </a:t>
            </a:r>
            <a:r>
              <a:rPr lang="en-US" sz="1800"/>
              <a:t>Interrupt request when JMP/BXX is in </a:t>
            </a:r>
            <a:r>
              <a:rPr lang="en-US" sz="1800"/>
              <a:t>execute stage</a:t>
            </a:r>
            <a:endParaRPr sz="1800"/>
          </a:p>
        </p:txBody>
      </p:sp>
      <p:pic>
        <p:nvPicPr>
          <p:cNvPr id="687" name="Google Shape;687;g2e4d922c0c6_10_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6425" y="2079650"/>
            <a:ext cx="7030625" cy="345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e4d922c0c6_10_117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Verification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93" name="Google Shape;693;g2e4d922c0c6_10_117"/>
          <p:cNvSpPr txBox="1"/>
          <p:nvPr/>
        </p:nvSpPr>
        <p:spPr>
          <a:xfrm>
            <a:off x="1122050" y="1257450"/>
            <a:ext cx="80865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3</a:t>
            </a:r>
            <a:r>
              <a:rPr lang="en-US" sz="1800"/>
              <a:t>)      Interrupt request during the first 6 cycles after a JMP </a:t>
            </a:r>
            <a:r>
              <a:rPr lang="en-US" sz="1800"/>
              <a:t>instruction</a:t>
            </a:r>
            <a:endParaRPr sz="1800"/>
          </a:p>
        </p:txBody>
      </p:sp>
      <p:pic>
        <p:nvPicPr>
          <p:cNvPr id="694" name="Google Shape;694;g2e4d922c0c6_10_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8000" y="2071900"/>
            <a:ext cx="7128476" cy="382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e4d922c0c6_10_77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GPIO 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 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700" name="Google Shape;700;g2e4d922c0c6_10_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6449" y="1587853"/>
            <a:ext cx="4474399" cy="156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g2e4d922c0c6_10_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4300" y="3326453"/>
            <a:ext cx="6730494" cy="3398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e4d922c0c6_10_89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GPIO 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Verification 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707" name="Google Shape;707;g2e4d922c0c6_10_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525" y="2560963"/>
            <a:ext cx="8839201" cy="1736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2e4c3c55d04_7_82"/>
          <p:cNvSpPr txBox="1"/>
          <p:nvPr/>
        </p:nvSpPr>
        <p:spPr>
          <a:xfrm>
            <a:off x="3333700" y="2663250"/>
            <a:ext cx="29799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LIVE  DEMO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g2e4c3c55d04_7_82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 lnSpcReduction="2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Interrupt Controller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&amp;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 GPIO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g2e4c3c55d04_7_82"/>
          <p:cNvSpPr txBox="1"/>
          <p:nvPr/>
        </p:nvSpPr>
        <p:spPr>
          <a:xfrm>
            <a:off x="1152600" y="3470325"/>
            <a:ext cx="78852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Each interrupt turns on a LED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When a button is clicked, a interrupt triggers and switches on it’s respective LED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		</a:t>
            </a:r>
            <a:endParaRPr sz="180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2e4c3c55d04_7_60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Timer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Analysis and Design 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720" name="Google Shape;720;g2e4c3c55d04_7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7888" y="1740225"/>
            <a:ext cx="3793175" cy="2559650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g2e4c3c55d04_7_60"/>
          <p:cNvSpPr txBox="1"/>
          <p:nvPr/>
        </p:nvSpPr>
        <p:spPr>
          <a:xfrm>
            <a:off x="1221325" y="4843700"/>
            <a:ext cx="4623600" cy="15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Clock Divisor</a:t>
            </a:r>
            <a:endParaRPr b="1" sz="2000"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Divisor = 0: (no division);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Divisor = 1: (divide by 2);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Divisor = 2: </a:t>
            </a:r>
            <a:r>
              <a:rPr lang="en-US" sz="1700">
                <a:solidFill>
                  <a:schemeClr val="dk1"/>
                </a:solidFill>
              </a:rPr>
              <a:t>(divide by 4);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Divisor = 3: (divide by 8);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722" name="Google Shape;722;g2e4c3c55d04_7_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7900" y="4553922"/>
            <a:ext cx="3793175" cy="190465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g2e4c3c55d04_7_60"/>
          <p:cNvSpPr txBox="1"/>
          <p:nvPr/>
        </p:nvSpPr>
        <p:spPr>
          <a:xfrm>
            <a:off x="1221325" y="2299800"/>
            <a:ext cx="35520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Timer block diagram</a:t>
            </a:r>
            <a:endParaRPr b="1" sz="20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Clock Divisor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Timer</a:t>
            </a:r>
            <a:r>
              <a:rPr lang="en-US" sz="1700">
                <a:solidFill>
                  <a:schemeClr val="dk1"/>
                </a:solidFill>
              </a:rPr>
              <a:t>;</a:t>
            </a:r>
            <a:endParaRPr b="1"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e4c3c55d04_12_2"/>
          <p:cNvSpPr txBox="1"/>
          <p:nvPr/>
        </p:nvSpPr>
        <p:spPr>
          <a:xfrm>
            <a:off x="1037375" y="1213050"/>
            <a:ext cx="4062600" cy="3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/>
              <a:t>Decodes Instruction</a:t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/>
              <a:t>Generate signals from control unit</a:t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Hazard Unit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Data hazards 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Control hazards</a:t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Register File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32 registers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3 ports</a:t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Signal Extension</a:t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g2e4c3c55d04_12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6200" y="1196400"/>
            <a:ext cx="3884850" cy="559944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g2e4c3c55d04_12_2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Decode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 Stage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2e4d922c0c6_10_217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Timer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729" name="Google Shape;729;g2e4d922c0c6_10_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9925" y="2180625"/>
            <a:ext cx="3828299" cy="3624700"/>
          </a:xfrm>
          <a:prstGeom prst="rect">
            <a:avLst/>
          </a:prstGeom>
          <a:noFill/>
          <a:ln>
            <a:noFill/>
          </a:ln>
        </p:spPr>
      </p:pic>
      <p:sp>
        <p:nvSpPr>
          <p:cNvPr id="730" name="Google Shape;730;g2e4d922c0c6_10_217"/>
          <p:cNvSpPr txBox="1"/>
          <p:nvPr/>
        </p:nvSpPr>
        <p:spPr>
          <a:xfrm>
            <a:off x="1237825" y="1478550"/>
            <a:ext cx="3828300" cy="31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Timer Configuration</a:t>
            </a:r>
            <a:endParaRPr b="1" sz="20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Divisor (2-bit)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Mode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ChannelEnable (4-bit)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Auto-reload (1-bit)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Period (32-bit)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PulseChannel1-4 (8-bit)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OnePulseLenght (16-bit)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Enable (1-bit)</a:t>
            </a:r>
            <a:endParaRPr sz="180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2e4d922c0c6_10_227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Timer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36" name="Google Shape;736;g2e4d922c0c6_10_227"/>
          <p:cNvSpPr txBox="1"/>
          <p:nvPr/>
        </p:nvSpPr>
        <p:spPr>
          <a:xfrm>
            <a:off x="1230250" y="1276150"/>
            <a:ext cx="7186800" cy="21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Clock Divisor</a:t>
            </a:r>
            <a:endParaRPr b="1" sz="1500"/>
          </a:p>
        </p:txBody>
      </p:sp>
      <p:pic>
        <p:nvPicPr>
          <p:cNvPr id="737" name="Google Shape;737;g2e4d922c0c6_10_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00" y="2014600"/>
            <a:ext cx="7109901" cy="39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2e4d922c0c6_10_235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Timer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43" name="Google Shape;743;g2e4d922c0c6_10_235"/>
          <p:cNvSpPr txBox="1"/>
          <p:nvPr/>
        </p:nvSpPr>
        <p:spPr>
          <a:xfrm>
            <a:off x="1230250" y="1276150"/>
            <a:ext cx="7186800" cy="21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Timer mode</a:t>
            </a:r>
            <a:endParaRPr b="1" sz="1500"/>
          </a:p>
        </p:txBody>
      </p:sp>
      <p:pic>
        <p:nvPicPr>
          <p:cNvPr id="744" name="Google Shape;744;g2e4d922c0c6_10_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8225" y="1276150"/>
            <a:ext cx="2264075" cy="4613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5" name="Google Shape;745;g2e4d922c0c6_10_2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9150" y="2137700"/>
            <a:ext cx="4519325" cy="401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6" name="Google Shape;746;g2e4d922c0c6_10_2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2500" y="6069500"/>
            <a:ext cx="3095525" cy="51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2e4d922c0c6_10_247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Timer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52" name="Google Shape;752;g2e4d922c0c6_10_247"/>
          <p:cNvSpPr txBox="1"/>
          <p:nvPr/>
        </p:nvSpPr>
        <p:spPr>
          <a:xfrm>
            <a:off x="1230250" y="1276150"/>
            <a:ext cx="7186800" cy="21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Counter</a:t>
            </a:r>
            <a:r>
              <a:rPr b="1" lang="en-US" sz="1800"/>
              <a:t> mode</a:t>
            </a:r>
            <a:endParaRPr b="1" sz="1500"/>
          </a:p>
        </p:txBody>
      </p:sp>
      <p:pic>
        <p:nvPicPr>
          <p:cNvPr id="753" name="Google Shape;753;g2e4d922c0c6_10_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575" y="1710721"/>
            <a:ext cx="5615799" cy="136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g2e4d922c0c6_10_2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1575" y="3121250"/>
            <a:ext cx="5436099" cy="309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g2e4d922c0c6_10_2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67678" y="3168675"/>
            <a:ext cx="2236276" cy="198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2e4d922c0c6_10_258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Timer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61" name="Google Shape;761;g2e4d922c0c6_10_258"/>
          <p:cNvSpPr txBox="1"/>
          <p:nvPr/>
        </p:nvSpPr>
        <p:spPr>
          <a:xfrm>
            <a:off x="1230250" y="1276150"/>
            <a:ext cx="7186800" cy="21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PWM</a:t>
            </a:r>
            <a:r>
              <a:rPr b="1" lang="en-US" sz="1800"/>
              <a:t> mode</a:t>
            </a:r>
            <a:endParaRPr b="1" sz="1500"/>
          </a:p>
        </p:txBody>
      </p:sp>
      <p:pic>
        <p:nvPicPr>
          <p:cNvPr id="762" name="Google Shape;762;g2e4d922c0c6_10_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2225" y="1692750"/>
            <a:ext cx="4272726" cy="18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g2e4d922c0c6_10_2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0925" y="3549900"/>
            <a:ext cx="3237349" cy="302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g2e4d922c0c6_10_2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3375" y="1309338"/>
            <a:ext cx="2553675" cy="434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g2e4d922c0c6_10_2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23902" y="5771798"/>
            <a:ext cx="3676000" cy="437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g2e4d922c0c6_10_25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59985" y="6208885"/>
            <a:ext cx="3203829" cy="437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2e4d922c0c6_10_270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Timer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72" name="Google Shape;772;g2e4d922c0c6_10_270"/>
          <p:cNvSpPr txBox="1"/>
          <p:nvPr/>
        </p:nvSpPr>
        <p:spPr>
          <a:xfrm>
            <a:off x="1230250" y="1276150"/>
            <a:ext cx="7186800" cy="21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One Pulse</a:t>
            </a:r>
            <a:r>
              <a:rPr b="1" lang="en-US" sz="1800"/>
              <a:t> mode</a:t>
            </a:r>
            <a:endParaRPr b="1" sz="1500"/>
          </a:p>
        </p:txBody>
      </p:sp>
      <p:pic>
        <p:nvPicPr>
          <p:cNvPr id="773" name="Google Shape;773;g2e4d922c0c6_10_2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6300" y="1778375"/>
            <a:ext cx="4040323" cy="2862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4" name="Google Shape;774;g2e4d922c0c6_10_270"/>
          <p:cNvPicPr preferRelativeResize="0"/>
          <p:nvPr/>
        </p:nvPicPr>
        <p:blipFill rotWithShape="1">
          <a:blip r:embed="rId4">
            <a:alphaModFix/>
          </a:blip>
          <a:srcRect b="0" l="1883" r="0" t="0"/>
          <a:stretch/>
        </p:blipFill>
        <p:spPr>
          <a:xfrm>
            <a:off x="1336300" y="4640625"/>
            <a:ext cx="4040326" cy="20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g2e4d922c0c6_10_2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2826" y="1778375"/>
            <a:ext cx="3626150" cy="286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6" name="Google Shape;776;g2e4d922c0c6_10_270"/>
          <p:cNvPicPr preferRelativeResize="0"/>
          <p:nvPr/>
        </p:nvPicPr>
        <p:blipFill rotWithShape="1">
          <a:blip r:embed="rId6">
            <a:alphaModFix/>
          </a:blip>
          <a:srcRect b="0" l="26443" r="0" t="0"/>
          <a:stretch/>
        </p:blipFill>
        <p:spPr>
          <a:xfrm>
            <a:off x="6557303" y="5051675"/>
            <a:ext cx="2435626" cy="5473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77" name="Google Shape;777;g2e4d922c0c6_10_270"/>
          <p:cNvPicPr preferRelativeResize="0"/>
          <p:nvPr/>
        </p:nvPicPr>
        <p:blipFill rotWithShape="1">
          <a:blip r:embed="rId7">
            <a:alphaModFix/>
          </a:blip>
          <a:srcRect b="0" l="24110" r="0" t="0"/>
          <a:stretch/>
        </p:blipFill>
        <p:spPr>
          <a:xfrm>
            <a:off x="6322350" y="5598975"/>
            <a:ext cx="2751850" cy="505050"/>
          </a:xfrm>
          <a:prstGeom prst="rect">
            <a:avLst/>
          </a:prstGeom>
          <a:noFill/>
          <a:ln>
            <a:noFill/>
          </a:ln>
        </p:spPr>
      </p:pic>
      <p:sp>
        <p:nvSpPr>
          <p:cNvPr id="778" name="Google Shape;778;g2e4d922c0c6_10_270"/>
          <p:cNvSpPr/>
          <p:nvPr/>
        </p:nvSpPr>
        <p:spPr>
          <a:xfrm>
            <a:off x="5823600" y="5051725"/>
            <a:ext cx="733800" cy="54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g2e4d922c0c6_10_270"/>
          <p:cNvSpPr/>
          <p:nvPr/>
        </p:nvSpPr>
        <p:spPr>
          <a:xfrm>
            <a:off x="5735125" y="5556825"/>
            <a:ext cx="587100" cy="54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g2e4d922c0c6_10_270"/>
          <p:cNvSpPr txBox="1"/>
          <p:nvPr/>
        </p:nvSpPr>
        <p:spPr>
          <a:xfrm>
            <a:off x="5823600" y="5117575"/>
            <a:ext cx="1011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T</a:t>
            </a:r>
            <a:r>
              <a:rPr lang="en-US" sz="1200"/>
              <a:t>tillpulse</a:t>
            </a:r>
            <a:endParaRPr sz="1200"/>
          </a:p>
        </p:txBody>
      </p:sp>
      <p:sp>
        <p:nvSpPr>
          <p:cNvPr id="781" name="Google Shape;781;g2e4d922c0c6_10_270"/>
          <p:cNvSpPr txBox="1"/>
          <p:nvPr/>
        </p:nvSpPr>
        <p:spPr>
          <a:xfrm>
            <a:off x="5735125" y="5622675"/>
            <a:ext cx="1011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T</a:t>
            </a:r>
            <a:r>
              <a:rPr lang="en-US" sz="1100"/>
              <a:t>pulse</a:t>
            </a:r>
            <a:endParaRPr sz="110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2e4d922c0c6_10_282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Timer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Verification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87" name="Google Shape;787;g2e4d922c0c6_10_282"/>
          <p:cNvSpPr txBox="1"/>
          <p:nvPr/>
        </p:nvSpPr>
        <p:spPr>
          <a:xfrm>
            <a:off x="1218775" y="1296150"/>
            <a:ext cx="62100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PWM Mode - Behavioral Simulation</a:t>
            </a:r>
            <a:endParaRPr b="1" sz="1800"/>
          </a:p>
        </p:txBody>
      </p:sp>
      <p:pic>
        <p:nvPicPr>
          <p:cNvPr id="788" name="Google Shape;788;g2e4d922c0c6_10_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1575" y="1831200"/>
            <a:ext cx="3671100" cy="166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9" name="Google Shape;789;g2e4d922c0c6_10_2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1851" y="1501762"/>
            <a:ext cx="2347000" cy="198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0" name="Google Shape;790;g2e4d922c0c6_10_2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500" y="3792400"/>
            <a:ext cx="8544302" cy="25616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2e4d922c0c6_10_296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Timer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Verification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96" name="Google Shape;796;g2e4d922c0c6_10_296"/>
          <p:cNvSpPr txBox="1"/>
          <p:nvPr/>
        </p:nvSpPr>
        <p:spPr>
          <a:xfrm>
            <a:off x="1218775" y="1296150"/>
            <a:ext cx="62100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PWM Mode - Post-Synthesis Simulation</a:t>
            </a:r>
            <a:endParaRPr b="1" sz="1800"/>
          </a:p>
        </p:txBody>
      </p:sp>
      <p:pic>
        <p:nvPicPr>
          <p:cNvPr id="797" name="Google Shape;797;g2e4d922c0c6_10_2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775" y="3112300"/>
            <a:ext cx="8839200" cy="1383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2e505e46ad4_85_23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Timer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Verification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03" name="Google Shape;803;g2e505e46ad4_85_23"/>
          <p:cNvSpPr txBox="1"/>
          <p:nvPr/>
        </p:nvSpPr>
        <p:spPr>
          <a:xfrm>
            <a:off x="3409900" y="1256925"/>
            <a:ext cx="29799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LIVE  DEMO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g2e505e46ad4_85_23"/>
          <p:cNvSpPr txBox="1"/>
          <p:nvPr/>
        </p:nvSpPr>
        <p:spPr>
          <a:xfrm>
            <a:off x="1288500" y="1857525"/>
            <a:ext cx="7855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Always the button is pressed, </a:t>
            </a:r>
            <a:r>
              <a:rPr lang="en-US" sz="1800">
                <a:solidFill>
                  <a:schemeClr val="dk1"/>
                </a:solidFill>
              </a:rPr>
              <a:t>the Duty-Cycle </a:t>
            </a:r>
            <a:r>
              <a:rPr lang="en-US" sz="1800"/>
              <a:t>increases </a:t>
            </a:r>
            <a:r>
              <a:rPr lang="en-US" sz="1800"/>
              <a:t>in 10%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805" name="Google Shape;805;g2e505e46ad4_85_23" title="timer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3125" y="2408825"/>
            <a:ext cx="5713433" cy="428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2e4d922c0c6_4_81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UART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BaudRate generator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811" name="Google Shape;811;g2e4d922c0c6_4_81"/>
          <p:cNvPicPr preferRelativeResize="0"/>
          <p:nvPr/>
        </p:nvPicPr>
        <p:blipFill rotWithShape="1">
          <a:blip r:embed="rId3">
            <a:alphaModFix/>
          </a:blip>
          <a:srcRect b="0" l="16791" r="0" t="0"/>
          <a:stretch/>
        </p:blipFill>
        <p:spPr>
          <a:xfrm>
            <a:off x="0" y="1196400"/>
            <a:ext cx="4571552" cy="566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" name="Google Shape;812;g2e4d922c0c6_4_81"/>
          <p:cNvPicPr preferRelativeResize="0"/>
          <p:nvPr/>
        </p:nvPicPr>
        <p:blipFill rotWithShape="1">
          <a:blip r:embed="rId4">
            <a:alphaModFix/>
          </a:blip>
          <a:srcRect b="0" l="0" r="-1194" t="0"/>
          <a:stretch/>
        </p:blipFill>
        <p:spPr>
          <a:xfrm>
            <a:off x="2406375" y="2744725"/>
            <a:ext cx="6737624" cy="290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g2e4c3c55d04_7_9"/>
          <p:cNvPicPr preferRelativeResize="0"/>
          <p:nvPr/>
        </p:nvPicPr>
        <p:blipFill rotWithShape="1">
          <a:blip r:embed="rId3">
            <a:alphaModFix/>
          </a:blip>
          <a:srcRect b="5383" l="5383" r="0" t="0"/>
          <a:stretch/>
        </p:blipFill>
        <p:spPr>
          <a:xfrm>
            <a:off x="4527990" y="1196400"/>
            <a:ext cx="4509236" cy="566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g2e4c3c55d04_7_9"/>
          <p:cNvSpPr txBox="1"/>
          <p:nvPr/>
        </p:nvSpPr>
        <p:spPr>
          <a:xfrm>
            <a:off x="1028850" y="1212375"/>
            <a:ext cx="3360300" cy="37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/>
              <a:t>ALU</a:t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Branch checking</a:t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Addresses calculation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Branches 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Jumps</a:t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g2e4c3c55d04_7_9"/>
          <p:cNvSpPr/>
          <p:nvPr/>
        </p:nvSpPr>
        <p:spPr>
          <a:xfrm>
            <a:off x="5305750" y="3566775"/>
            <a:ext cx="1295100" cy="17244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288" name="Google Shape;288;g2e4c3c55d04_7_9"/>
          <p:cNvSpPr txBox="1"/>
          <p:nvPr/>
        </p:nvSpPr>
        <p:spPr>
          <a:xfrm>
            <a:off x="1410600" y="4769175"/>
            <a:ext cx="25968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Forward multiplexers </a:t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9" name="Google Shape;289;g2e4c3c55d04_7_9"/>
          <p:cNvCxnSpPr>
            <a:stCxn id="287" idx="1"/>
          </p:cNvCxnSpPr>
          <p:nvPr/>
        </p:nvCxnSpPr>
        <p:spPr>
          <a:xfrm flipH="1">
            <a:off x="3004213" y="3819308"/>
            <a:ext cx="2491200" cy="1083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90" name="Google Shape;290;g2e4c3c55d04_7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515" y="5168775"/>
            <a:ext cx="3130975" cy="1672868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2e4c3c55d04_7_9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Execute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 Stage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2e4d922c0c6_4_139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UART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Tx Module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818" name="Google Shape;818;g2e4d922c0c6_4_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2936588"/>
            <a:ext cx="4398925" cy="218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" name="Google Shape;819;g2e4d922c0c6_4_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8925" y="1348800"/>
            <a:ext cx="4680000" cy="5356801"/>
          </a:xfrm>
          <a:prstGeom prst="rect">
            <a:avLst/>
          </a:prstGeom>
          <a:noFill/>
          <a:ln>
            <a:noFill/>
          </a:ln>
        </p:spPr>
      </p:pic>
      <p:sp>
        <p:nvSpPr>
          <p:cNvPr id="820" name="Google Shape;820;g2e4d922c0c6_4_139"/>
          <p:cNvSpPr txBox="1"/>
          <p:nvPr/>
        </p:nvSpPr>
        <p:spPr>
          <a:xfrm>
            <a:off x="1101025" y="1348800"/>
            <a:ext cx="7186800" cy="21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2e4d922c0c6_4_143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UART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Rx Module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826" name="Google Shape;826;g2e4d922c0c6_4_143"/>
          <p:cNvPicPr preferRelativeResize="0"/>
          <p:nvPr/>
        </p:nvPicPr>
        <p:blipFill rotWithShape="1">
          <a:blip r:embed="rId3">
            <a:alphaModFix/>
          </a:blip>
          <a:srcRect b="0" l="3846" r="0" t="0"/>
          <a:stretch/>
        </p:blipFill>
        <p:spPr>
          <a:xfrm>
            <a:off x="76200" y="3076688"/>
            <a:ext cx="4232775" cy="190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g2e4d922c0c6_4_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8975" y="1348800"/>
            <a:ext cx="4758832" cy="5356801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Google Shape;828;g2e4d922c0c6_4_143"/>
          <p:cNvSpPr txBox="1"/>
          <p:nvPr/>
        </p:nvSpPr>
        <p:spPr>
          <a:xfrm>
            <a:off x="1101025" y="1348800"/>
            <a:ext cx="7186800" cy="21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2e4d922c0c6_4_99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UART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Verification</a:t>
            </a:r>
            <a:endParaRPr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34" name="Google Shape;834;g2e4d922c0c6_4_99"/>
          <p:cNvSpPr txBox="1"/>
          <p:nvPr/>
        </p:nvSpPr>
        <p:spPr>
          <a:xfrm>
            <a:off x="5159850" y="1282300"/>
            <a:ext cx="3731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5" name="Google Shape;835;g2e4d922c0c6_4_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238" y="2163900"/>
            <a:ext cx="7362825" cy="1657350"/>
          </a:xfrm>
          <a:prstGeom prst="rect">
            <a:avLst/>
          </a:prstGeom>
          <a:noFill/>
          <a:ln>
            <a:noFill/>
          </a:ln>
        </p:spPr>
      </p:pic>
      <p:sp>
        <p:nvSpPr>
          <p:cNvPr id="836" name="Google Shape;836;g2e4d922c0c6_4_99"/>
          <p:cNvSpPr txBox="1"/>
          <p:nvPr/>
        </p:nvSpPr>
        <p:spPr>
          <a:xfrm>
            <a:off x="1142250" y="1425000"/>
            <a:ext cx="5083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Tx -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Right shifts the input</a:t>
            </a:r>
            <a:endParaRPr sz="1800"/>
          </a:p>
        </p:txBody>
      </p:sp>
      <p:sp>
        <p:nvSpPr>
          <p:cNvPr id="837" name="Google Shape;837;g2e4d922c0c6_4_99"/>
          <p:cNvSpPr txBox="1"/>
          <p:nvPr/>
        </p:nvSpPr>
        <p:spPr>
          <a:xfrm>
            <a:off x="1142250" y="3809575"/>
            <a:ext cx="5083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R</a:t>
            </a:r>
            <a:r>
              <a:rPr lang="en-US" sz="1800"/>
              <a:t>x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>
                <a:solidFill>
                  <a:schemeClr val="dk1"/>
                </a:solidFill>
              </a:rPr>
              <a:t>Left shifts the input</a:t>
            </a:r>
            <a:endParaRPr sz="1800"/>
          </a:p>
        </p:txBody>
      </p:sp>
      <p:pic>
        <p:nvPicPr>
          <p:cNvPr id="838" name="Google Shape;838;g2e4d922c0c6_4_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7013" y="4621600"/>
            <a:ext cx="7353300" cy="17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2e4c3c55d04_7_87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UART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g2e4c3c55d04_7_87"/>
          <p:cNvSpPr txBox="1"/>
          <p:nvPr/>
        </p:nvSpPr>
        <p:spPr>
          <a:xfrm>
            <a:off x="3333700" y="2553025"/>
            <a:ext cx="29799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LIVE  DEMO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g2e4c3c55d04_7_87"/>
          <p:cNvSpPr txBox="1"/>
          <p:nvPr/>
        </p:nvSpPr>
        <p:spPr>
          <a:xfrm>
            <a:off x="1116900" y="3320325"/>
            <a:ext cx="7855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The Computer sends data from UART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VeSPA Receives and processes it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VeSPA Transmit the received data back to the computer terminal</a:t>
            </a:r>
            <a:endParaRPr sz="180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2e4d922c0c6_4_52"/>
          <p:cNvSpPr txBox="1"/>
          <p:nvPr/>
        </p:nvSpPr>
        <p:spPr>
          <a:xfrm>
            <a:off x="2205651" y="0"/>
            <a:ext cx="53553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4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PS/2 Keyboard Controller</a:t>
            </a:r>
            <a:endParaRPr sz="34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4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sz="34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51" name="Google Shape;851;g2e4d922c0c6_4_52"/>
          <p:cNvSpPr txBox="1"/>
          <p:nvPr/>
        </p:nvSpPr>
        <p:spPr>
          <a:xfrm>
            <a:off x="5159850" y="1282300"/>
            <a:ext cx="3731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2" name="Google Shape;852;g2e4d922c0c6_4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96400"/>
            <a:ext cx="4222679" cy="564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3" name="Google Shape;853;g2e4d922c0c6_4_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4550" y="4467975"/>
            <a:ext cx="4120825" cy="23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Google Shape;854;g2e4d922c0c6_4_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8350" y="1210425"/>
            <a:ext cx="2867025" cy="325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2e4d922c0c6_4_57"/>
          <p:cNvSpPr txBox="1"/>
          <p:nvPr/>
        </p:nvSpPr>
        <p:spPr>
          <a:xfrm>
            <a:off x="2205651" y="0"/>
            <a:ext cx="53553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4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PS/2 Keyboard Controller</a:t>
            </a:r>
            <a:endParaRPr sz="34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4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Verification</a:t>
            </a:r>
            <a:endParaRPr sz="34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860" name="Google Shape;860;g2e4d922c0c6_4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44100"/>
            <a:ext cx="2074700" cy="621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1" name="Google Shape;861;g2e4d922c0c6_4_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7950" y="2005650"/>
            <a:ext cx="7146050" cy="20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2" name="Google Shape;862;g2e4d922c0c6_4_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99326" y="5240925"/>
            <a:ext cx="4057650" cy="12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863" name="Google Shape;863;g2e4d922c0c6_4_57"/>
          <p:cNvSpPr txBox="1"/>
          <p:nvPr/>
        </p:nvSpPr>
        <p:spPr>
          <a:xfrm>
            <a:off x="2299325" y="1485425"/>
            <a:ext cx="389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Post-Synthesis simulation</a:t>
            </a:r>
            <a:endParaRPr sz="1800"/>
          </a:p>
        </p:txBody>
      </p:sp>
      <p:sp>
        <p:nvSpPr>
          <p:cNvPr id="864" name="Google Shape;864;g2e4d922c0c6_4_57"/>
          <p:cNvSpPr txBox="1"/>
          <p:nvPr/>
        </p:nvSpPr>
        <p:spPr>
          <a:xfrm>
            <a:off x="2299325" y="4718375"/>
            <a:ext cx="389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PS/2 &amp; UART Tx test</a:t>
            </a:r>
            <a:endParaRPr sz="1800"/>
          </a:p>
        </p:txBody>
      </p:sp>
      <p:pic>
        <p:nvPicPr>
          <p:cNvPr id="865" name="Google Shape;865;g2e4d922c0c6_4_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0353" y="4101357"/>
            <a:ext cx="6313650" cy="70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2e4c3c55d04_7_92"/>
          <p:cNvSpPr txBox="1"/>
          <p:nvPr/>
        </p:nvSpPr>
        <p:spPr>
          <a:xfrm>
            <a:off x="3333700" y="2606100"/>
            <a:ext cx="29799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LIVE  DEMO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g2e4c3c55d04_7_92"/>
          <p:cNvSpPr txBox="1"/>
          <p:nvPr/>
        </p:nvSpPr>
        <p:spPr>
          <a:xfrm>
            <a:off x="2205651" y="0"/>
            <a:ext cx="53553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85000" lnSpcReduction="2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5882"/>
              <a:buFont typeface="Arial"/>
              <a:buNone/>
            </a:pPr>
            <a:r>
              <a:rPr lang="en-US" sz="34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PS/2 Keyboard Controller</a:t>
            </a:r>
            <a:endParaRPr sz="34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5882"/>
              <a:buFont typeface="Arial"/>
              <a:buNone/>
            </a:pPr>
            <a:r>
              <a:rPr lang="en-US" sz="34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UART</a:t>
            </a:r>
            <a:endParaRPr sz="34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5882"/>
              <a:buFont typeface="Arial"/>
              <a:buNone/>
            </a:pPr>
            <a:r>
              <a:rPr lang="en-US" sz="34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GPIO</a:t>
            </a:r>
            <a:endParaRPr sz="34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72" name="Google Shape;872;g2e4c3c55d04_7_92"/>
          <p:cNvSpPr txBox="1"/>
          <p:nvPr/>
        </p:nvSpPr>
        <p:spPr>
          <a:xfrm>
            <a:off x="1128825" y="3558450"/>
            <a:ext cx="7855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By pressing the </a:t>
            </a:r>
            <a:r>
              <a:rPr lang="en-US" sz="1800">
                <a:solidFill>
                  <a:schemeClr val="dk1"/>
                </a:solidFill>
              </a:rPr>
              <a:t>number 4 in  </a:t>
            </a:r>
            <a:r>
              <a:rPr lang="en-US" sz="1800"/>
              <a:t>NumPad the Left LED will light up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By pressing the number 6 in NumPad the Right LED will light up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The pressed key will show up in UART</a:t>
            </a:r>
            <a:endParaRPr sz="180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2e4c3c55d04_17_57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36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VGA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A</a:t>
            </a:r>
            <a:r>
              <a:rPr b="0" i="0" lang="en-US" sz="36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nalysis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8" name="Google Shape;878;g2e4c3c55d04_17_57"/>
          <p:cNvSpPr txBox="1"/>
          <p:nvPr/>
        </p:nvSpPr>
        <p:spPr>
          <a:xfrm>
            <a:off x="1121400" y="1217625"/>
            <a:ext cx="8022600" cy="56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VGA (</a:t>
            </a:r>
            <a:r>
              <a:rPr lang="en-US" sz="18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Video Graphics Array</a:t>
            </a: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supports a variety of resolutions, ranging from 640x480 pixels to 1920x1200 pixels (we will only implement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640x480</a:t>
            </a: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VGA uses 3 4-bit wide color signals: Red (R), Green (G), and Blue (B);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Horizontal sync signals indicate the beginning of each new scan line;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Vertical sync signals indicate the beginning of each new frame;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9" name="Google Shape;879;g2e4c3c55d04_17_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53038" y="3301275"/>
            <a:ext cx="3941225" cy="34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2e4c3c55d04_17_64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36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VGA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D</a:t>
            </a:r>
            <a:r>
              <a:rPr b="0" i="0" lang="en-US" sz="36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esign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&amp; Implementation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5" name="Google Shape;885;g2e4c3c55d04_17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39841"/>
            <a:ext cx="5271999" cy="5265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6" name="Google Shape;886;g2e4c3c55d04_17_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100" y="1439575"/>
            <a:ext cx="3797844" cy="367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7" name="Google Shape;887;g2e4c3c55d04_17_64"/>
          <p:cNvPicPr preferRelativeResize="0"/>
          <p:nvPr/>
        </p:nvPicPr>
        <p:blipFill rotWithShape="1">
          <a:blip r:embed="rId5">
            <a:alphaModFix/>
          </a:blip>
          <a:srcRect b="0" l="0" r="0" t="6384"/>
          <a:stretch/>
        </p:blipFill>
        <p:spPr>
          <a:xfrm>
            <a:off x="5143100" y="5117325"/>
            <a:ext cx="3922325" cy="160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2e4c3c55d04_17_69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36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 VGA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93" name="Google Shape;893;g2e4c3c55d04_17_69"/>
          <p:cNvPicPr preferRelativeResize="0"/>
          <p:nvPr/>
        </p:nvPicPr>
        <p:blipFill rotWithShape="1">
          <a:blip r:embed="rId3">
            <a:alphaModFix/>
          </a:blip>
          <a:srcRect b="15344" l="56837" r="0" t="3676"/>
          <a:stretch/>
        </p:blipFill>
        <p:spPr>
          <a:xfrm>
            <a:off x="4020813" y="4036275"/>
            <a:ext cx="4474551" cy="238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4" name="Google Shape;894;g2e4c3c55d04_17_69"/>
          <p:cNvGrpSpPr/>
          <p:nvPr/>
        </p:nvGrpSpPr>
        <p:grpSpPr>
          <a:xfrm>
            <a:off x="4020734" y="1472250"/>
            <a:ext cx="4474679" cy="2469600"/>
            <a:chOff x="4308998" y="1426900"/>
            <a:chExt cx="4583303" cy="2469600"/>
          </a:xfrm>
        </p:grpSpPr>
        <p:pic>
          <p:nvPicPr>
            <p:cNvPr id="895" name="Google Shape;895;g2e4c3c55d04_17_69"/>
            <p:cNvPicPr preferRelativeResize="0"/>
            <p:nvPr/>
          </p:nvPicPr>
          <p:blipFill rotWithShape="1">
            <a:blip r:embed="rId3">
              <a:alphaModFix/>
            </a:blip>
            <a:srcRect b="0" l="11804" r="42408" t="0"/>
            <a:stretch/>
          </p:blipFill>
          <p:spPr>
            <a:xfrm>
              <a:off x="4747999" y="1426900"/>
              <a:ext cx="4144302" cy="246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6" name="Google Shape;896;g2e4c3c55d04_17_69"/>
            <p:cNvPicPr preferRelativeResize="0"/>
            <p:nvPr/>
          </p:nvPicPr>
          <p:blipFill rotWithShape="1">
            <a:blip r:embed="rId3">
              <a:alphaModFix/>
            </a:blip>
            <a:srcRect b="0" l="0" r="95149" t="0"/>
            <a:stretch/>
          </p:blipFill>
          <p:spPr>
            <a:xfrm>
              <a:off x="4308998" y="1426900"/>
              <a:ext cx="439000" cy="24696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97" name="Google Shape;897;g2e4c3c55d04_17_69"/>
          <p:cNvSpPr txBox="1"/>
          <p:nvPr/>
        </p:nvSpPr>
        <p:spPr>
          <a:xfrm>
            <a:off x="1715238" y="2468850"/>
            <a:ext cx="18483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VGA Clock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g2e4c3c55d04_17_69"/>
          <p:cNvSpPr txBox="1"/>
          <p:nvPr/>
        </p:nvSpPr>
        <p:spPr>
          <a:xfrm>
            <a:off x="1715238" y="4989825"/>
            <a:ext cx="18483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VGA Data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e4c3c55d04_7_15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Memory Stage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297" name="Google Shape;297;g2e4c3c55d04_7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0900" y="2483175"/>
            <a:ext cx="4876235" cy="20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g2e4c3c55d04_7_15"/>
          <p:cNvSpPr txBox="1"/>
          <p:nvPr/>
        </p:nvSpPr>
        <p:spPr>
          <a:xfrm>
            <a:off x="1059025" y="2328000"/>
            <a:ext cx="4017300" cy="20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/>
              <a:t>Address Selector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Immediate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Indexed</a:t>
            </a:r>
            <a:endParaRPr sz="2000"/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Data Memory</a:t>
            </a:r>
            <a:endParaRPr sz="20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2e4d922c0c6_16_0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36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 VGA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4" name="Google Shape;904;g2e4d922c0c6_16_0"/>
          <p:cNvGrpSpPr/>
          <p:nvPr/>
        </p:nvGrpSpPr>
        <p:grpSpPr>
          <a:xfrm>
            <a:off x="1821813" y="3998527"/>
            <a:ext cx="6003677" cy="2594675"/>
            <a:chOff x="4308989" y="1962623"/>
            <a:chExt cx="4583309" cy="1933871"/>
          </a:xfrm>
        </p:grpSpPr>
        <p:pic>
          <p:nvPicPr>
            <p:cNvPr id="905" name="Google Shape;905;g2e4d922c0c6_16_0"/>
            <p:cNvPicPr preferRelativeResize="0"/>
            <p:nvPr/>
          </p:nvPicPr>
          <p:blipFill rotWithShape="1">
            <a:blip r:embed="rId3">
              <a:alphaModFix/>
            </a:blip>
            <a:srcRect b="0" l="11804" r="42408" t="21691"/>
            <a:stretch/>
          </p:blipFill>
          <p:spPr>
            <a:xfrm>
              <a:off x="4747992" y="1962623"/>
              <a:ext cx="4144306" cy="19338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6" name="Google Shape;906;g2e4d922c0c6_16_0"/>
            <p:cNvPicPr preferRelativeResize="0"/>
            <p:nvPr/>
          </p:nvPicPr>
          <p:blipFill rotWithShape="1">
            <a:blip r:embed="rId3">
              <a:alphaModFix/>
            </a:blip>
            <a:srcRect b="0" l="0" r="95148" t="21691"/>
            <a:stretch/>
          </p:blipFill>
          <p:spPr>
            <a:xfrm>
              <a:off x="4308989" y="1962623"/>
              <a:ext cx="439005" cy="19338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07" name="Google Shape;907;g2e4d922c0c6_16_0"/>
          <p:cNvSpPr txBox="1"/>
          <p:nvPr/>
        </p:nvSpPr>
        <p:spPr>
          <a:xfrm>
            <a:off x="1279250" y="1319075"/>
            <a:ext cx="6912300" cy="30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VGA Clock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PLL to generate necessary clocks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Selects which clock should feed the rest of the peripheral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Redirects the selected clock to the rest of the peripheral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2e4d922c0c6_16_20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36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 VGA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Implementation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g2e4d922c0c6_16_20"/>
          <p:cNvSpPr txBox="1"/>
          <p:nvPr/>
        </p:nvSpPr>
        <p:spPr>
          <a:xfrm>
            <a:off x="1279250" y="1319075"/>
            <a:ext cx="6912300" cy="30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VGA </a:t>
            </a:r>
            <a:r>
              <a:rPr lang="en-US" sz="2400"/>
              <a:t>Data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Controls the output signals and border/active area generation based on the FSM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Gets and outputs the RGB values from a Video memory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/>
          </a:p>
        </p:txBody>
      </p:sp>
      <p:pic>
        <p:nvPicPr>
          <p:cNvPr id="914" name="Google Shape;914;g2e4d922c0c6_16_20"/>
          <p:cNvPicPr preferRelativeResize="0"/>
          <p:nvPr/>
        </p:nvPicPr>
        <p:blipFill rotWithShape="1">
          <a:blip r:embed="rId3">
            <a:alphaModFix/>
          </a:blip>
          <a:srcRect b="36872" l="56837" r="0" t="3674"/>
          <a:stretch/>
        </p:blipFill>
        <p:spPr>
          <a:xfrm>
            <a:off x="1854325" y="3998550"/>
            <a:ext cx="6337227" cy="247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2e4c3c55d04_17_79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36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VGA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0" name="Google Shape;920;g2e4c3c55d04_17_79"/>
          <p:cNvSpPr txBox="1"/>
          <p:nvPr>
            <p:ph idx="4294967295" type="body"/>
          </p:nvPr>
        </p:nvSpPr>
        <p:spPr>
          <a:xfrm>
            <a:off x="1130425" y="1470375"/>
            <a:ext cx="8013600" cy="51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/>
              <a:t>Border generation:</a:t>
            </a:r>
            <a:endParaRPr b="1" sz="22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US" sz="2000"/>
              <a:t>Top and bottom borders + vertical sync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US" sz="2000"/>
              <a:t>Left and right borders + horizontal sync</a:t>
            </a:r>
            <a:endParaRPr sz="2000"/>
          </a:p>
        </p:txBody>
      </p:sp>
      <p:pic>
        <p:nvPicPr>
          <p:cNvPr id="921" name="Google Shape;921;g2e4c3c55d04_17_79"/>
          <p:cNvPicPr preferRelativeResize="0"/>
          <p:nvPr/>
        </p:nvPicPr>
        <p:blipFill rotWithShape="1">
          <a:blip r:embed="rId3">
            <a:alphaModFix/>
          </a:blip>
          <a:srcRect b="0" l="0" r="-3949" t="0"/>
          <a:stretch/>
        </p:blipFill>
        <p:spPr>
          <a:xfrm>
            <a:off x="251650" y="4687000"/>
            <a:ext cx="9144000" cy="172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g2e4c3c55d04_17_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650" y="2235850"/>
            <a:ext cx="8782750" cy="172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2e4c3c55d04_17_86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3600" u="none" cap="none" strike="noStrike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VGA </a:t>
            </a: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Verification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Google Shape;928;g2e4c3c55d04_17_86"/>
          <p:cNvSpPr txBox="1"/>
          <p:nvPr>
            <p:ph idx="4294967295" type="body"/>
          </p:nvPr>
        </p:nvSpPr>
        <p:spPr>
          <a:xfrm>
            <a:off x="1130425" y="1470375"/>
            <a:ext cx="8013600" cy="51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/>
              <a:t>RGB Values:</a:t>
            </a:r>
            <a:endParaRPr b="1"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</p:txBody>
      </p:sp>
      <p:pic>
        <p:nvPicPr>
          <p:cNvPr id="929" name="Google Shape;929;g2e4c3c55d04_17_86"/>
          <p:cNvPicPr preferRelativeResize="0"/>
          <p:nvPr/>
        </p:nvPicPr>
        <p:blipFill rotWithShape="1">
          <a:blip r:embed="rId3">
            <a:alphaModFix/>
          </a:blip>
          <a:srcRect b="0" l="0" r="3063" t="0"/>
          <a:stretch/>
        </p:blipFill>
        <p:spPr>
          <a:xfrm>
            <a:off x="141950" y="2080900"/>
            <a:ext cx="8863901" cy="159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" name="Google Shape;930;g2e4c3c55d04_17_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1950" y="4181450"/>
            <a:ext cx="8863901" cy="159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2e4c3c55d04_7_104"/>
          <p:cNvSpPr txBox="1"/>
          <p:nvPr/>
        </p:nvSpPr>
        <p:spPr>
          <a:xfrm>
            <a:off x="3333700" y="2870425"/>
            <a:ext cx="29799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LIVE  DEMO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6" name="Google Shape;936;g2e4c3c55d04_7_104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VGA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7" name="Google Shape;937;g2e4c3c55d04_7_104"/>
          <p:cNvSpPr txBox="1"/>
          <p:nvPr/>
        </p:nvSpPr>
        <p:spPr>
          <a:xfrm>
            <a:off x="1146300" y="3663875"/>
            <a:ext cx="7997700" cy="7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When the bitstream is loaded onto the FPGA, a static image of our choice with a resolution of 640x480 (320x240 extended) at 60Hz will be displayed.</a:t>
            </a:r>
            <a:endParaRPr sz="1800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2e4ab20fb12_2_83"/>
          <p:cNvSpPr txBox="1"/>
          <p:nvPr/>
        </p:nvSpPr>
        <p:spPr>
          <a:xfrm>
            <a:off x="1107000" y="3835800"/>
            <a:ext cx="7577400" cy="14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Google Shape;943;g2e4ab20fb12_2_83"/>
          <p:cNvSpPr txBox="1"/>
          <p:nvPr/>
        </p:nvSpPr>
        <p:spPr>
          <a:xfrm>
            <a:off x="1107000" y="1830300"/>
            <a:ext cx="7577400" cy="864600"/>
          </a:xfrm>
          <a:prstGeom prst="rect">
            <a:avLst/>
          </a:prstGeom>
          <a:solidFill>
            <a:srgbClr val="FFFFFF">
              <a:alpha val="64709"/>
            </a:srgbClr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Google Shape;944;g2e4ab20fb12_2_83"/>
          <p:cNvSpPr/>
          <p:nvPr/>
        </p:nvSpPr>
        <p:spPr>
          <a:xfrm>
            <a:off x="1502075" y="2047954"/>
            <a:ext cx="66528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1" lang="en-US" sz="3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Thank you for your attention !</a:t>
            </a:r>
            <a:endParaRPr b="0" i="0" sz="3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e4c3c55d04_12_23"/>
          <p:cNvSpPr txBox="1"/>
          <p:nvPr/>
        </p:nvSpPr>
        <p:spPr>
          <a:xfrm>
            <a:off x="2483640" y="0"/>
            <a:ext cx="46800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CPU Design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373E48"/>
                </a:solidFill>
                <a:latin typeface="Corbel"/>
                <a:ea typeface="Corbel"/>
                <a:cs typeface="Corbel"/>
                <a:sym typeface="Corbel"/>
              </a:rPr>
              <a:t>Write Back Stage</a:t>
            </a:r>
            <a:endParaRPr b="1" sz="3600">
              <a:solidFill>
                <a:srgbClr val="373E48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04" name="Google Shape;304;g2e4c3c55d04_12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8625" y="3778350"/>
            <a:ext cx="4680000" cy="2441259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g2e4c3c55d04_12_23"/>
          <p:cNvSpPr txBox="1"/>
          <p:nvPr/>
        </p:nvSpPr>
        <p:spPr>
          <a:xfrm>
            <a:off x="1094075" y="1462563"/>
            <a:ext cx="5577000" cy="20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/>
              <a:t>Register file write selector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○"/>
            </a:pPr>
            <a:r>
              <a:rPr lang="en-US" sz="2000"/>
              <a:t>Memory output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Jump link (save PC)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ALU output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Immediate</a:t>
            </a:r>
            <a:r>
              <a:rPr lang="en-US" sz="2000"/>
              <a:t> value (LDI)</a:t>
            </a:r>
            <a:endParaRPr sz="20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